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57" r:id="rId2"/>
    <p:sldId id="256" r:id="rId3"/>
    <p:sldId id="259" r:id="rId4"/>
    <p:sldId id="258" r:id="rId5"/>
    <p:sldId id="262" r:id="rId6"/>
    <p:sldId id="263" r:id="rId7"/>
    <p:sldId id="264" r:id="rId8"/>
    <p:sldId id="283" r:id="rId9"/>
    <p:sldId id="276" r:id="rId10"/>
    <p:sldId id="280" r:id="rId11"/>
    <p:sldId id="260" r:id="rId12"/>
    <p:sldId id="271" r:id="rId13"/>
    <p:sldId id="272" r:id="rId14"/>
    <p:sldId id="261" r:id="rId15"/>
    <p:sldId id="290" r:id="rId16"/>
    <p:sldId id="265" r:id="rId17"/>
    <p:sldId id="269" r:id="rId18"/>
    <p:sldId id="273" r:id="rId19"/>
    <p:sldId id="278" r:id="rId20"/>
    <p:sldId id="274" r:id="rId21"/>
    <p:sldId id="289" r:id="rId22"/>
    <p:sldId id="291" r:id="rId23"/>
    <p:sldId id="292" r:id="rId24"/>
    <p:sldId id="293" r:id="rId25"/>
    <p:sldId id="294" r:id="rId26"/>
    <p:sldId id="295" r:id="rId27"/>
    <p:sldId id="287" r:id="rId28"/>
    <p:sldId id="288" r:id="rId29"/>
    <p:sldId id="275" r:id="rId30"/>
    <p:sldId id="279" r:id="rId31"/>
    <p:sldId id="267" r:id="rId32"/>
    <p:sldId id="284" r:id="rId33"/>
    <p:sldId id="286" r:id="rId34"/>
    <p:sldId id="266" r:id="rId35"/>
    <p:sldId id="270" r:id="rId36"/>
    <p:sldId id="268" r:id="rId37"/>
    <p:sldId id="285" r:id="rId38"/>
    <p:sldId id="281" r:id="rId39"/>
    <p:sldId id="282" r:id="rId40"/>
    <p:sldId id="277" r:id="rId41"/>
  </p:sldIdLst>
  <p:sldSz cx="9144000" cy="6858000" type="screen4x3"/>
  <p:notesSz cx="6858000" cy="9296400"/>
  <p:embeddedFontLst>
    <p:embeddedFont>
      <p:font typeface="Lucida Sans" pitchFamily="34" charset="0"/>
      <p:regular r:id="rId44"/>
      <p:bold r:id="rId45"/>
      <p:italic r:id="rId46"/>
      <p:boldItalic r:id="rId47"/>
    </p:embeddedFont>
    <p:embeddedFont>
      <p:font typeface="Aharoni" pitchFamily="2" charset="-79"/>
      <p:bold r:id="rId48"/>
    </p:embeddedFont>
    <p:embeddedFont>
      <p:font typeface="Calibri" pitchFamily="34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2787"/>
    <p:restoredTop sz="90845" autoAdjust="0"/>
  </p:normalViewPr>
  <p:slideViewPr>
    <p:cSldViewPr>
      <p:cViewPr varScale="1">
        <p:scale>
          <a:sx n="97" d="100"/>
          <a:sy n="97" d="100"/>
        </p:scale>
        <p:origin x="-114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9863A-26C2-4CD6-93D1-DD45B21CB693}" type="datetimeFigureOut">
              <a:rPr lang="en-US" smtClean="0"/>
              <a:pPr/>
              <a:t>12/10/2008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86BBC-E861-433A-8FBD-4FB22476AD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D9F4BC3-314D-4091-8BC1-7097F787A3A6}" type="datetimeFigureOut">
              <a:rPr lang="en-US"/>
              <a:pPr>
                <a:defRPr/>
              </a:pPr>
              <a:t>12/10/2008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A7AD600-E705-427D-95FE-F9105D6B0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AD600-E705-427D-95FE-F9105D6B00B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Location:	Outside in front of south façade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The pathway is made of concrete</a:t>
            </a:r>
            <a:r>
              <a:rPr lang="en-US" baseline="0" dirty="0" smtClean="0"/>
              <a:t> with </a:t>
            </a:r>
            <a:r>
              <a:rPr lang="en-US" baseline="0" dirty="0" err="1" smtClean="0"/>
              <a:t>grasscrete</a:t>
            </a:r>
            <a:r>
              <a:rPr lang="en-US" baseline="0" dirty="0" smtClean="0"/>
              <a:t> along the edges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err="1" smtClean="0"/>
              <a:t>Grasscrete</a:t>
            </a:r>
            <a:r>
              <a:rPr lang="en-US" baseline="0" dirty="0" smtClean="0"/>
              <a:t> is a honeycomb shape of concrete that has grass poking through the holes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256CE0-F182-43C9-8CAF-7750A79661C3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/>
              <a:t>Location:	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Floor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/>
              <a:t>Materials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Fabric Wall Panels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Carpet Tiles for floor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ACT Ceiling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Plastic</a:t>
            </a:r>
            <a:r>
              <a:rPr lang="en-US" sz="1600" baseline="0" dirty="0" smtClean="0"/>
              <a:t> Laminate Desks and Chairs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aseline="0" dirty="0" smtClean="0"/>
              <a:t>GWB for parts of wall</a:t>
            </a:r>
          </a:p>
          <a:p>
            <a:pPr lvl="0">
              <a:buFont typeface="Arial" pitchFamily="34" charset="0"/>
              <a:buChar char="•"/>
            </a:pPr>
            <a:r>
              <a:rPr lang="en-US" sz="1600" baseline="0" dirty="0" smtClean="0"/>
              <a:t>Tasks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aseline="0" dirty="0" smtClean="0"/>
              <a:t>Reading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aseline="0" dirty="0" smtClean="0"/>
              <a:t>Writing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aseline="0" dirty="0" smtClean="0"/>
              <a:t>Observing Whiteboard</a:t>
            </a:r>
          </a:p>
          <a:p>
            <a:pPr lvl="0">
              <a:buFont typeface="Arial" pitchFamily="34" charset="0"/>
              <a:buChar char="•"/>
            </a:pPr>
            <a:r>
              <a:rPr lang="en-US" sz="1600" baseline="0" dirty="0" smtClean="0"/>
              <a:t>Ceiling Height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aseline="0" dirty="0" smtClean="0"/>
              <a:t>9’6” for most of space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aseline="0" dirty="0" smtClean="0"/>
              <a:t>8’0” near the whiteboard</a:t>
            </a:r>
          </a:p>
          <a:p>
            <a:pPr lvl="0">
              <a:buFont typeface="Arial" pitchFamily="34" charset="0"/>
              <a:buChar char="•"/>
            </a:pPr>
            <a:endParaRPr lang="en-US" sz="1600" baseline="0" dirty="0" smtClean="0"/>
          </a:p>
          <a:p>
            <a:pPr lvl="1"/>
            <a:r>
              <a:rPr lang="en-US" sz="1600" baseline="0" dirty="0" smtClean="0"/>
              <a:t>	</a:t>
            </a:r>
          </a:p>
          <a:p>
            <a:pPr lvl="1"/>
            <a:endParaRPr lang="en-US" sz="1600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6B44DE-0B24-4CBD-B38B-508217EA798F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Fabric</a:t>
            </a:r>
            <a:r>
              <a:rPr lang="en-US" sz="1600" baseline="0" dirty="0" smtClean="0"/>
              <a:t> Wall Panels along the side walls</a:t>
            </a:r>
          </a:p>
          <a:p>
            <a:pPr lvl="1">
              <a:buFont typeface="Arial" pitchFamily="34" charset="0"/>
              <a:buChar char="•"/>
            </a:pPr>
            <a:r>
              <a:rPr lang="en-US" sz="1600" baseline="0" dirty="0" smtClean="0"/>
              <a:t>Dark color so not a good choice for visual clarity because it is a low reflectance material</a:t>
            </a:r>
          </a:p>
          <a:p>
            <a:pPr lvl="0">
              <a:buFont typeface="Arial" pitchFamily="34" charset="0"/>
              <a:buChar char="•"/>
            </a:pPr>
            <a:r>
              <a:rPr lang="en-US" sz="1600" baseline="0" dirty="0" smtClean="0"/>
              <a:t>The whiteboard is made of glass and is glossy</a:t>
            </a:r>
          </a:p>
          <a:p>
            <a:pPr lvl="0">
              <a:buFont typeface="Arial" pitchFamily="34" charset="0"/>
              <a:buChar char="•"/>
            </a:pPr>
            <a:r>
              <a:rPr lang="en-US" sz="1600" baseline="0" dirty="0" smtClean="0"/>
              <a:t>There is full height south facing </a:t>
            </a:r>
            <a:r>
              <a:rPr lang="en-US" sz="1600" baseline="0" dirty="0" err="1" smtClean="0"/>
              <a:t>curtainwall</a:t>
            </a:r>
            <a:endParaRPr lang="en-US" sz="1600" baseline="0" dirty="0" smtClean="0"/>
          </a:p>
          <a:p>
            <a:pPr lvl="0">
              <a:buFont typeface="Arial" pitchFamily="34" charset="0"/>
              <a:buChar char="•"/>
            </a:pPr>
            <a:endParaRPr lang="en-US" sz="1600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3FCF714-5559-4E4D-B760-D1DCB6D7801A}" type="slidenum">
              <a:rPr lang="en-US" smtClean="0"/>
              <a:pPr/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Trying to achieve a subjective impression of visual clarity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Uniform peripheral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empahsis</a:t>
            </a:r>
            <a:endParaRPr lang="en-US" baseline="0" dirty="0" smtClean="0"/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Slight emphasis of whiteboard to attract attention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Uniform distribution on task plane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Illuminate ceiling as well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Glare is a </a:t>
            </a:r>
            <a:r>
              <a:rPr lang="en-US" baseline="0" dirty="0" err="1" smtClean="0"/>
              <a:t>nusiance</a:t>
            </a:r>
            <a:r>
              <a:rPr lang="en-US" baseline="0" dirty="0" smtClean="0"/>
              <a:t> and should be avoided at all times</a:t>
            </a:r>
            <a:endParaRPr lang="en-US" dirty="0" smtClean="0"/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DAAA21-0CD5-42AD-8B39-AFD4601B0099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For this space, uniform wall washes are desired on the side</a:t>
            </a:r>
            <a:r>
              <a:rPr lang="en-US" baseline="0" dirty="0" smtClean="0"/>
              <a:t> walls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The wash of the whiteboard should be slightly higher than the other walls to attract students attention</a:t>
            </a:r>
          </a:p>
          <a:p>
            <a:pPr>
              <a:buFont typeface="Arial" pitchFamily="34" charset="0"/>
              <a:buChar char="•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AD600-E705-427D-95FE-F9105D6B00B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For this space, uniform wall washes are desired on the side</a:t>
            </a:r>
            <a:r>
              <a:rPr lang="en-US" baseline="0" dirty="0" smtClean="0"/>
              <a:t> walls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The wash of the whiteboard should be slightly higher than the other walls to attract students attention</a:t>
            </a:r>
          </a:p>
          <a:p>
            <a:pPr>
              <a:buFont typeface="Arial" pitchFamily="34" charset="0"/>
              <a:buChar char="•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AD600-E705-427D-95FE-F9105D6B00B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dirty="0" smtClean="0"/>
              <a:t>Illuminate task plane on desks uniformly</a:t>
            </a:r>
          </a:p>
          <a:p>
            <a:pPr>
              <a:buFontTx/>
              <a:buChar char="•"/>
            </a:pPr>
            <a:r>
              <a:rPr lang="en-US" dirty="0" smtClean="0"/>
              <a:t>Also illuminate ceiling as well to help</a:t>
            </a:r>
            <a:r>
              <a:rPr lang="en-US" baseline="0" dirty="0" smtClean="0"/>
              <a:t> achieve visual clarity impression</a:t>
            </a:r>
          </a:p>
          <a:p>
            <a:pPr>
              <a:buFontTx/>
              <a:buChar char="•"/>
            </a:pPr>
            <a:r>
              <a:rPr lang="en-US" baseline="0" dirty="0" smtClean="0"/>
              <a:t>To illuminate ceiling </a:t>
            </a:r>
            <a:r>
              <a:rPr lang="en-US" baseline="0" dirty="0" err="1" smtClean="0"/>
              <a:t>luminaires</a:t>
            </a:r>
            <a:r>
              <a:rPr lang="en-US" baseline="0" dirty="0" smtClean="0"/>
              <a:t> will need to be suspended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err="1" smtClean="0"/>
              <a:t>Luminaires</a:t>
            </a:r>
            <a:r>
              <a:rPr lang="en-US" dirty="0" smtClean="0"/>
              <a:t> are arrayed so there is no visual clutter</a:t>
            </a:r>
          </a:p>
          <a:p>
            <a:pPr>
              <a:buFontTx/>
              <a:buChar char="•"/>
            </a:pPr>
            <a:r>
              <a:rPr lang="en-US" dirty="0" err="1" smtClean="0"/>
              <a:t>Curtainwall</a:t>
            </a:r>
            <a:r>
              <a:rPr lang="en-US" baseline="0" dirty="0" smtClean="0"/>
              <a:t> on left is pointless to wash since it is mostly glass</a:t>
            </a:r>
            <a:endParaRPr lang="en-US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40B7CD6-C072-45A4-8188-3BD4F3E24EB6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Uniform task light distribution for</a:t>
            </a:r>
            <a:r>
              <a:rPr lang="en-US" baseline="0" dirty="0" smtClean="0"/>
              <a:t> ease of reading and writing</a:t>
            </a:r>
            <a:endParaRPr lang="en-US" dirty="0" smtClean="0"/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Whiteboard</a:t>
            </a:r>
            <a:r>
              <a:rPr lang="en-US" baseline="0" dirty="0" smtClean="0"/>
              <a:t> as you can see is emphasized compared to the other wall wash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Ceiling was not illuminated for clarity of this perspective sketch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69C175-4602-429E-8099-A33FD3D97156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Location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baseline="0" smtClean="0"/>
              <a:t> </a:t>
            </a:r>
            <a:endParaRPr lang="en-US" dirty="0" smtClean="0"/>
          </a:p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This is</a:t>
            </a:r>
            <a:r>
              <a:rPr lang="en-US" baseline="0" dirty="0" smtClean="0"/>
              <a:t> the highlight of all the spaces in the building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Double height space at a 19’ ceiling height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Monumental staircase is a major point of interest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Functions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General Lobby during the day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Holds galas periodically at night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Tasks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Nothing set in stone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Just general lounging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85FFE0-BE1D-4CA7-B556-B2E6288B6451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Location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smtClean="0"/>
              <a:t>1</a:t>
            </a:r>
            <a:r>
              <a:rPr lang="en-US" baseline="30000" smtClean="0"/>
              <a:t>st</a:t>
            </a:r>
            <a:r>
              <a:rPr lang="en-US" baseline="0" smtClean="0"/>
              <a:t> </a:t>
            </a:r>
            <a:endParaRPr lang="en-US" dirty="0" smtClean="0"/>
          </a:p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This is</a:t>
            </a:r>
            <a:r>
              <a:rPr lang="en-US" baseline="0" dirty="0" smtClean="0"/>
              <a:t> the highlight of all the spaces in the building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Double height space at a 19’ ceiling height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Monumental staircase is a major point of interest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Functions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General Lobby during the day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Holds galas periodically at night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Tasks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Nothing set in stone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Just general lounging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85FFE0-BE1D-4CA7-B556-B2E6288B6451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Name: 	New Jersey Center for 		Science, Technology, and 	           Mathematics Education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Owner:	Kean University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Location:	Union, NJ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Size:	117,000 ft</a:t>
            </a:r>
            <a:r>
              <a:rPr lang="en-US" baseline="30000" smtClean="0"/>
              <a:t>2</a:t>
            </a:r>
            <a:endParaRPr lang="en-US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Floors:	6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Cost:	$45,000,000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Architect:	Cannon Design, Inc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2583DA-47EA-472A-807C-2024975BE40D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Want to achieve public impression during day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High </a:t>
            </a:r>
            <a:r>
              <a:rPr lang="en-US" dirty="0" err="1" smtClean="0"/>
              <a:t>illuminance</a:t>
            </a:r>
            <a:r>
              <a:rPr lang="en-US" dirty="0" smtClean="0"/>
              <a:t> levels</a:t>
            </a:r>
            <a:r>
              <a:rPr lang="en-US" baseline="0" dirty="0" smtClean="0"/>
              <a:t> especially with double height south facing </a:t>
            </a:r>
            <a:r>
              <a:rPr lang="en-US" baseline="0" dirty="0" err="1" smtClean="0"/>
              <a:t>curtainwall</a:t>
            </a:r>
            <a:endParaRPr lang="en-US" baseline="0" dirty="0" smtClean="0"/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Cool tones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Uniform distribution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Difficult for visitor to know where to go especially finding elevator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Need to attract people with light to the elevator lobby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During the day cool tones are needed for the function of a general lobby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At night warm tones will be needed </a:t>
            </a:r>
            <a:r>
              <a:rPr lang="en-US" baseline="0" dirty="0" err="1" smtClean="0"/>
              <a:t>ebcause</a:t>
            </a:r>
            <a:r>
              <a:rPr lang="en-US" baseline="0" dirty="0" smtClean="0"/>
              <a:t> of the galas being held</a:t>
            </a:r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85FFE0-BE1D-4CA7-B556-B2E6288B6451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The two</a:t>
            </a:r>
            <a:r>
              <a:rPr lang="en-US" baseline="0" dirty="0" smtClean="0"/>
              <a:t> systems would not be turned on simultaneously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Cool toned strips for daytime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Recessed into ceiling to not take away from unique architecture of ceiling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Warm toned </a:t>
            </a:r>
            <a:r>
              <a:rPr lang="en-US" baseline="0" dirty="0" err="1" smtClean="0"/>
              <a:t>downlighting</a:t>
            </a:r>
            <a:r>
              <a:rPr lang="en-US" baseline="0" dirty="0" smtClean="0"/>
              <a:t> for night 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Also recessed 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two floors of the </a:t>
            </a:r>
            <a:r>
              <a:rPr lang="en-US" baseline="0" dirty="0" err="1" smtClean="0"/>
              <a:t>levator</a:t>
            </a:r>
            <a:r>
              <a:rPr lang="en-US" baseline="0" dirty="0" smtClean="0"/>
              <a:t> lobby have wall washes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upper floor is washed as a point of interest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lower wall is washes to guide people to the elevators because it is most apparent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85FFE0-BE1D-4CA7-B556-B2E6288B6451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The two</a:t>
            </a:r>
            <a:r>
              <a:rPr lang="en-US" baseline="0" dirty="0" smtClean="0"/>
              <a:t> systems would not be turned on simultaneously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Cool toned strips for daytime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Recessed into ceiling to not take away from unique architecture of ceiling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Warm toned </a:t>
            </a:r>
            <a:r>
              <a:rPr lang="en-US" baseline="0" dirty="0" err="1" smtClean="0"/>
              <a:t>downlighting</a:t>
            </a:r>
            <a:r>
              <a:rPr lang="en-US" baseline="0" dirty="0" smtClean="0"/>
              <a:t> for night 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Also recessed 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two floors of the </a:t>
            </a:r>
            <a:r>
              <a:rPr lang="en-US" baseline="0" dirty="0" err="1" smtClean="0"/>
              <a:t>levator</a:t>
            </a:r>
            <a:r>
              <a:rPr lang="en-US" baseline="0" dirty="0" smtClean="0"/>
              <a:t> lobby have wall washes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upper floor is washed as a point of interest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lower wall is washes to guide people to the elevators because it is most apparent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85FFE0-BE1D-4CA7-B556-B2E6288B6451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The two</a:t>
            </a:r>
            <a:r>
              <a:rPr lang="en-US" baseline="0" dirty="0" smtClean="0"/>
              <a:t> systems would not be turned on simultaneously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Cool toned strips for daytime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Recessed into ceiling to not take away from unique architecture of ceiling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Warm toned </a:t>
            </a:r>
            <a:r>
              <a:rPr lang="en-US" baseline="0" dirty="0" err="1" smtClean="0"/>
              <a:t>downlighting</a:t>
            </a:r>
            <a:r>
              <a:rPr lang="en-US" baseline="0" dirty="0" smtClean="0"/>
              <a:t> for night 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Also recessed 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two floors of the </a:t>
            </a:r>
            <a:r>
              <a:rPr lang="en-US" baseline="0" dirty="0" err="1" smtClean="0"/>
              <a:t>levator</a:t>
            </a:r>
            <a:r>
              <a:rPr lang="en-US" baseline="0" dirty="0" smtClean="0"/>
              <a:t> lobby have wall washes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upper floor is washed as a point of interest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lower wall is washes to guide people to the elevators because it is most apparent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85FFE0-BE1D-4CA7-B556-B2E6288B6451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The two</a:t>
            </a:r>
            <a:r>
              <a:rPr lang="en-US" baseline="0" dirty="0" smtClean="0"/>
              <a:t> systems would not be turned on simultaneously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Cool toned strips for daytime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Recessed into ceiling to not take away from unique architecture of ceiling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Warm toned </a:t>
            </a:r>
            <a:r>
              <a:rPr lang="en-US" baseline="0" dirty="0" err="1" smtClean="0"/>
              <a:t>downlighting</a:t>
            </a:r>
            <a:r>
              <a:rPr lang="en-US" baseline="0" dirty="0" smtClean="0"/>
              <a:t> for night 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Also recessed 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two floors of the </a:t>
            </a:r>
            <a:r>
              <a:rPr lang="en-US" baseline="0" dirty="0" err="1" smtClean="0"/>
              <a:t>levator</a:t>
            </a:r>
            <a:r>
              <a:rPr lang="en-US" baseline="0" dirty="0" smtClean="0"/>
              <a:t> lobby have wall washes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upper floor is washed as a point of interest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lower wall is washes to guide people to the elevators because it is most apparent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85FFE0-BE1D-4CA7-B556-B2E6288B6451}" type="slidenum">
              <a:rPr lang="en-US" smtClean="0"/>
              <a:pPr/>
              <a:t>24</a:t>
            </a:fld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The two</a:t>
            </a:r>
            <a:r>
              <a:rPr lang="en-US" baseline="0" dirty="0" smtClean="0"/>
              <a:t> systems would not be turned on simultaneously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Cool toned strips for daytime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Recessed into ceiling to not take away from unique architecture of ceiling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Warm toned </a:t>
            </a:r>
            <a:r>
              <a:rPr lang="en-US" baseline="0" dirty="0" err="1" smtClean="0"/>
              <a:t>downlighting</a:t>
            </a:r>
            <a:r>
              <a:rPr lang="en-US" baseline="0" dirty="0" smtClean="0"/>
              <a:t> for night 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Also recessed 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two floors of the </a:t>
            </a:r>
            <a:r>
              <a:rPr lang="en-US" baseline="0" dirty="0" err="1" smtClean="0"/>
              <a:t>levator</a:t>
            </a:r>
            <a:r>
              <a:rPr lang="en-US" baseline="0" dirty="0" smtClean="0"/>
              <a:t> lobby have wall washes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upper floor is washed as a point of interest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lower wall is washes to guide people to the elevators because it is most apparent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85FFE0-BE1D-4CA7-B556-B2E6288B6451}" type="slidenum">
              <a:rPr lang="en-US" smtClean="0"/>
              <a:pPr/>
              <a:t>25</a:t>
            </a:fld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The two</a:t>
            </a:r>
            <a:r>
              <a:rPr lang="en-US" baseline="0" dirty="0" smtClean="0"/>
              <a:t> systems would not be turned on simultaneously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Cool toned strips for daytime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Recessed into ceiling to not take away from unique architecture of ceiling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Warm toned </a:t>
            </a:r>
            <a:r>
              <a:rPr lang="en-US" baseline="0" dirty="0" err="1" smtClean="0"/>
              <a:t>downlighting</a:t>
            </a:r>
            <a:r>
              <a:rPr lang="en-US" baseline="0" dirty="0" smtClean="0"/>
              <a:t> for night 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Also recessed 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two floors of the </a:t>
            </a:r>
            <a:r>
              <a:rPr lang="en-US" baseline="0" dirty="0" err="1" smtClean="0"/>
              <a:t>levator</a:t>
            </a:r>
            <a:r>
              <a:rPr lang="en-US" baseline="0" dirty="0" smtClean="0"/>
              <a:t> lobby have wall washes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upper floor is washed as a point of interest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lower wall is washes to guide people to the elevators because it is most apparent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85FFE0-BE1D-4CA7-B556-B2E6288B6451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The two</a:t>
            </a:r>
            <a:r>
              <a:rPr lang="en-US" baseline="0" dirty="0" smtClean="0"/>
              <a:t> systems would not be turned on simultaneously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Cool toned strips for daytime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Recessed into ceiling to not take away from unique architecture of ceiling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Warm toned </a:t>
            </a:r>
            <a:r>
              <a:rPr lang="en-US" baseline="0" dirty="0" err="1" smtClean="0"/>
              <a:t>downlighting</a:t>
            </a:r>
            <a:r>
              <a:rPr lang="en-US" baseline="0" dirty="0" smtClean="0"/>
              <a:t> for night 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Also recessed 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two floors of the </a:t>
            </a:r>
            <a:r>
              <a:rPr lang="en-US" baseline="0" dirty="0" err="1" smtClean="0"/>
              <a:t>levator</a:t>
            </a:r>
            <a:r>
              <a:rPr lang="en-US" baseline="0" dirty="0" smtClean="0"/>
              <a:t> lobby have wall washes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upper floor is washed as a point of interest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lower wall is washes to guide people to the elevators because it is most apparent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85FFE0-BE1D-4CA7-B556-B2E6288B6451}" type="slidenum">
              <a:rPr lang="en-US" smtClean="0"/>
              <a:pPr/>
              <a:t>27</a:t>
            </a:fld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The two</a:t>
            </a:r>
            <a:r>
              <a:rPr lang="en-US" baseline="0" dirty="0" smtClean="0"/>
              <a:t> systems would not be turned on simultaneously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Cool toned strips for daytime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Recessed into ceiling to not take away from unique architecture of ceiling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Warm toned </a:t>
            </a:r>
            <a:r>
              <a:rPr lang="en-US" baseline="0" dirty="0" err="1" smtClean="0"/>
              <a:t>downlighting</a:t>
            </a:r>
            <a:r>
              <a:rPr lang="en-US" baseline="0" dirty="0" smtClean="0"/>
              <a:t> for night 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Also recessed 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two floors of the </a:t>
            </a:r>
            <a:r>
              <a:rPr lang="en-US" baseline="0" dirty="0" err="1" smtClean="0"/>
              <a:t>levator</a:t>
            </a:r>
            <a:r>
              <a:rPr lang="en-US" baseline="0" dirty="0" smtClean="0"/>
              <a:t> lobby have wall washes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upper floor is washed as a point of interest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lower wall is washes to guide people to the elevators because it is most apparent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85FFE0-BE1D-4CA7-B556-B2E6288B6451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The two</a:t>
            </a:r>
            <a:r>
              <a:rPr lang="en-US" baseline="0" dirty="0" smtClean="0"/>
              <a:t> systems would not be turned on simultaneously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Cool toned strips for daytime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Recessed into ceiling to not take away from unique architecture of ceiling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Warm toned </a:t>
            </a:r>
            <a:r>
              <a:rPr lang="en-US" baseline="0" dirty="0" err="1" smtClean="0"/>
              <a:t>downlighting</a:t>
            </a:r>
            <a:r>
              <a:rPr lang="en-US" baseline="0" dirty="0" smtClean="0"/>
              <a:t> for night 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Also recessed 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two floors of the </a:t>
            </a:r>
            <a:r>
              <a:rPr lang="en-US" baseline="0" dirty="0" err="1" smtClean="0"/>
              <a:t>levator</a:t>
            </a:r>
            <a:r>
              <a:rPr lang="en-US" baseline="0" dirty="0" smtClean="0"/>
              <a:t> lobby have wall washes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upper floor is washed as a point of interest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lower wall is washes to guide people to the elevators because it is most apparent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85FFE0-BE1D-4CA7-B556-B2E6288B6451}" type="slidenum">
              <a:rPr lang="en-US" smtClean="0"/>
              <a:pPr/>
              <a:t>29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dirty="0" smtClean="0"/>
              <a:t>This building has many uses</a:t>
            </a:r>
          </a:p>
          <a:p>
            <a:pPr lvl="1">
              <a:buFontTx/>
              <a:buChar char="•"/>
            </a:pPr>
            <a:r>
              <a:rPr lang="en-US" dirty="0" smtClean="0"/>
              <a:t>College Laboratories</a:t>
            </a:r>
          </a:p>
          <a:p>
            <a:pPr lvl="1">
              <a:buFontTx/>
              <a:buChar char="•"/>
            </a:pPr>
            <a:r>
              <a:rPr lang="en-US" dirty="0" smtClean="0"/>
              <a:t>Computer Labs</a:t>
            </a:r>
          </a:p>
          <a:p>
            <a:pPr lvl="1">
              <a:buFontTx/>
              <a:buChar char="•"/>
            </a:pPr>
            <a:r>
              <a:rPr lang="en-US" dirty="0" smtClean="0"/>
              <a:t>Classrooms</a:t>
            </a:r>
          </a:p>
          <a:p>
            <a:pPr lvl="1">
              <a:buFontTx/>
              <a:buChar char="•"/>
            </a:pPr>
            <a:r>
              <a:rPr lang="en-US" dirty="0" smtClean="0"/>
              <a:t>300 Seat Auditorium</a:t>
            </a:r>
          </a:p>
          <a:p>
            <a:pPr lvl="1">
              <a:buFontTx/>
              <a:buChar char="•"/>
            </a:pPr>
            <a:r>
              <a:rPr lang="en-US" dirty="0" smtClean="0"/>
              <a:t>3D Cave</a:t>
            </a:r>
          </a:p>
          <a:p>
            <a:pPr lvl="1">
              <a:buFontTx/>
              <a:buChar char="•"/>
            </a:pPr>
            <a:r>
              <a:rPr lang="en-US" dirty="0" smtClean="0"/>
              <a:t>Double Height Lobby</a:t>
            </a:r>
          </a:p>
          <a:p>
            <a:pPr lvl="1">
              <a:buFontTx/>
              <a:buChar char="•"/>
            </a:pPr>
            <a:r>
              <a:rPr lang="en-US" dirty="0" smtClean="0"/>
              <a:t>Executive Center</a:t>
            </a:r>
          </a:p>
          <a:p>
            <a:pPr lvl="1">
              <a:buFontTx/>
              <a:buChar char="•"/>
            </a:pPr>
            <a:r>
              <a:rPr lang="en-US" dirty="0" smtClean="0"/>
              <a:t>Exhibition Space</a:t>
            </a:r>
          </a:p>
          <a:p>
            <a:pPr lvl="1">
              <a:buFontTx/>
              <a:buChar char="•"/>
            </a:pPr>
            <a:r>
              <a:rPr lang="en-US" dirty="0" smtClean="0"/>
              <a:t>Faculty Offices</a:t>
            </a:r>
          </a:p>
          <a:p>
            <a:pPr lvl="1">
              <a:buFontTx/>
              <a:buChar char="•"/>
            </a:pPr>
            <a:r>
              <a:rPr lang="en-US" dirty="0" smtClean="0"/>
              <a:t>Future Restaurant</a:t>
            </a:r>
          </a:p>
          <a:p>
            <a:endParaRPr lang="en-US" sz="1100" dirty="0" smtClean="0"/>
          </a:p>
          <a:p>
            <a:endParaRPr lang="en-US" sz="1100" dirty="0" smtClean="0"/>
          </a:p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8076A-287C-48FA-A09B-4E60FFB65D88}" type="slidenum">
              <a:rPr lang="en-US" smtClean="0"/>
              <a:pPr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The two</a:t>
            </a:r>
            <a:r>
              <a:rPr lang="en-US" baseline="0" dirty="0" smtClean="0"/>
              <a:t> systems would not be turned on simultaneously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Cool toned strips for daytime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Recessed into ceiling to not take away from unique architecture of ceiling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Warm toned </a:t>
            </a:r>
            <a:r>
              <a:rPr lang="en-US" baseline="0" dirty="0" err="1" smtClean="0"/>
              <a:t>downlighting</a:t>
            </a:r>
            <a:r>
              <a:rPr lang="en-US" baseline="0" dirty="0" smtClean="0"/>
              <a:t> for night time</a:t>
            </a:r>
          </a:p>
          <a:p>
            <a:pPr lvl="2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Also recessed 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two floors of the </a:t>
            </a:r>
            <a:r>
              <a:rPr lang="en-US" baseline="0" dirty="0" err="1" smtClean="0"/>
              <a:t>levator</a:t>
            </a:r>
            <a:r>
              <a:rPr lang="en-US" baseline="0" dirty="0" smtClean="0"/>
              <a:t> lobby have wall washes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upper floor is washed as a point of interest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The lower wall is washes to guide people to the elevators because it is most apparent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85FFE0-BE1D-4CA7-B556-B2E6288B6451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Location</a:t>
            </a:r>
            <a:endParaRPr lang="en-US" baseline="0" dirty="0" smtClean="0"/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2nd Floor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Functions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Lectures with or without the projector screen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Drama performances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Tasks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Reading and writing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Observing projection screen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Features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Staggered walls with pockets to hide </a:t>
            </a:r>
            <a:r>
              <a:rPr lang="en-US" baseline="0" dirty="0" err="1" smtClean="0"/>
              <a:t>luminaires</a:t>
            </a:r>
            <a:r>
              <a:rPr lang="en-US" baseline="0" dirty="0" smtClean="0"/>
              <a:t> in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Staggered and sloped ceiling with coves to illuminate ceiling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Stage area at a lower level with slope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AD600-E705-427D-95FE-F9105D6B00B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Location</a:t>
            </a:r>
            <a:endParaRPr lang="en-US" baseline="0" dirty="0" smtClean="0"/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2nd Floor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Functions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Lectures with or without the projector screen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Drama performances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Tasks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Reading and writing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Observing projection screen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Features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Staggered walls with pockets to hide </a:t>
            </a:r>
            <a:r>
              <a:rPr lang="en-US" baseline="0" dirty="0" err="1" smtClean="0"/>
              <a:t>luminaires</a:t>
            </a:r>
            <a:r>
              <a:rPr lang="en-US" baseline="0" dirty="0" smtClean="0"/>
              <a:t> in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Staggered and sloped ceiling with coves to illuminate ceiling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Stage area at a lower level with slope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AD600-E705-427D-95FE-F9105D6B00B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Location</a:t>
            </a:r>
            <a:endParaRPr lang="en-US" baseline="0" dirty="0" smtClean="0"/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2nd Floor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Functions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Lectures with or without the projector screen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Drama performances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Tasks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Reading and writing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Observing projection screen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Features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Staggered walls with pockets to hide </a:t>
            </a:r>
            <a:r>
              <a:rPr lang="en-US" baseline="0" dirty="0" err="1" smtClean="0"/>
              <a:t>luminaires</a:t>
            </a:r>
            <a:r>
              <a:rPr lang="en-US" baseline="0" dirty="0" smtClean="0"/>
              <a:t> in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Staggered and sloped ceiling with coves to illuminate ceiling</a:t>
            </a:r>
          </a:p>
          <a:p>
            <a:pPr lvl="1">
              <a:buFont typeface="Arial" pitchFamily="34" charset="0"/>
              <a:buChar char="•"/>
            </a:pPr>
            <a:r>
              <a:rPr lang="en-US" baseline="0" dirty="0" smtClean="0"/>
              <a:t>Stage area at a lower level with slope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AD600-E705-427D-95FE-F9105D6B00B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The architect designed a</a:t>
            </a:r>
            <a:r>
              <a:rPr lang="en-US" baseline="0" dirty="0" smtClean="0"/>
              <a:t> very interesting space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Having suspended fixtures would cause clutter and take away from their work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Conceal fixtures as much as possible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Continue with the modern theme with high tech appearance </a:t>
            </a:r>
            <a:r>
              <a:rPr lang="en-US" baseline="0" dirty="0" err="1" smtClean="0"/>
              <a:t>luminiares</a:t>
            </a:r>
            <a:endParaRPr lang="en-US" baseline="0" dirty="0" smtClean="0"/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Because of the multiple functions, controls are very important to give the client the uses of the spaces which they desired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smtClean="0"/>
              <a:t>Insufficient light levels are a strain on students’ eyes and should be a high priority</a:t>
            </a:r>
            <a:r>
              <a:rPr lang="en-US" dirty="0" smtClean="0"/>
              <a:t> 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85FFE0-BE1D-4CA7-B556-B2E6288B6451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The walls are staggered as shown in the partial wall</a:t>
            </a:r>
            <a:r>
              <a:rPr lang="en-US" baseline="0" dirty="0" smtClean="0"/>
              <a:t> diagram below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There are overlaps to conceal </a:t>
            </a:r>
            <a:r>
              <a:rPr lang="en-US" baseline="0" dirty="0" err="1" smtClean="0"/>
              <a:t>luminaires</a:t>
            </a:r>
            <a:endParaRPr lang="en-US" baseline="0" dirty="0" smtClean="0"/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This will allow for lateral wall washes which are interesting because they are not seen as much as vertical ones</a:t>
            </a:r>
          </a:p>
          <a:p>
            <a:pPr lvl="0">
              <a:buFont typeface="Arial" pitchFamily="34" charset="0"/>
              <a:buChar char="•"/>
            </a:pPr>
            <a:r>
              <a:rPr lang="en-US" baseline="0" dirty="0" smtClean="0"/>
              <a:t>The cove distributions were not shown in this diagram for clarity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AD600-E705-427D-95FE-F9105D6B00B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Cove</a:t>
            </a:r>
            <a:r>
              <a:rPr lang="en-US" baseline="0" dirty="0" smtClean="0"/>
              <a:t> fixture to accent architect’s interesting ceiling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Strip fixture to provide general task lighting for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AD600-E705-427D-95FE-F9105D6B00B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Cove</a:t>
            </a:r>
            <a:r>
              <a:rPr lang="en-US" baseline="0" dirty="0" smtClean="0"/>
              <a:t> fixture to accent architect’s interesting ceiling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Strip fixture to provide general task lighting for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AD600-E705-427D-95FE-F9105D6B00B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Cove</a:t>
            </a:r>
            <a:r>
              <a:rPr lang="en-US" baseline="0" dirty="0" smtClean="0"/>
              <a:t> fixture to accent architect’s interesting ceiling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Strip fixture to provide general task lighting for students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Issues with glare control at the side wall wash closest to stage because there is no offset of wall to hide </a:t>
            </a:r>
            <a:r>
              <a:rPr lang="en-US" baseline="0" dirty="0" err="1" smtClean="0"/>
              <a:t>luminaires</a:t>
            </a:r>
            <a:r>
              <a:rPr lang="en-US" baseline="0" dirty="0" smtClean="0"/>
              <a:t> in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AD600-E705-427D-95FE-F9105D6B00B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Cove</a:t>
            </a:r>
            <a:r>
              <a:rPr lang="en-US" baseline="0" dirty="0" smtClean="0"/>
              <a:t> fixture to accent architect’s interesting ceiling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Strip fixture to provide general task lighting for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AD600-E705-427D-95FE-F9105D6B00B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dirty="0" smtClean="0"/>
              <a:t>There are three disciplines in this building: Science, Technology, And Mathematics</a:t>
            </a:r>
          </a:p>
          <a:p>
            <a:pPr>
              <a:buFontTx/>
              <a:buChar char="•"/>
            </a:pPr>
            <a:r>
              <a:rPr lang="en-US" dirty="0" smtClean="0"/>
              <a:t>There is one thing which connects all the disciplines  </a:t>
            </a:r>
            <a:r>
              <a:rPr lang="en-US" dirty="0" smtClean="0">
                <a:sym typeface="Wingdings" pitchFamily="2" charset="2"/>
              </a:rPr>
              <a:t> The Computer</a:t>
            </a:r>
          </a:p>
          <a:p>
            <a:pPr>
              <a:buFontTx/>
              <a:buChar char="•"/>
            </a:pPr>
            <a:r>
              <a:rPr lang="en-US" dirty="0" smtClean="0">
                <a:sym typeface="Wingdings" pitchFamily="2" charset="2"/>
              </a:rPr>
              <a:t>The computer allows for every discipline to perform at a higher level</a:t>
            </a:r>
          </a:p>
          <a:p>
            <a:pPr>
              <a:buFontTx/>
              <a:buChar char="•"/>
            </a:pPr>
            <a:r>
              <a:rPr lang="en-US" dirty="0" smtClean="0">
                <a:sym typeface="Wingdings" pitchFamily="2" charset="2"/>
              </a:rPr>
              <a:t>Think of all the faculty and students in every subject as computer chips</a:t>
            </a:r>
          </a:p>
          <a:p>
            <a:pPr>
              <a:buFontTx/>
              <a:buChar char="•"/>
            </a:pPr>
            <a:r>
              <a:rPr lang="en-US" dirty="0" smtClean="0">
                <a:sym typeface="Wingdings" pitchFamily="2" charset="2"/>
              </a:rPr>
              <a:t>They like computer chips all perform separate tasks</a:t>
            </a:r>
          </a:p>
          <a:p>
            <a:pPr>
              <a:buFontTx/>
              <a:buChar char="•"/>
            </a:pPr>
            <a:r>
              <a:rPr lang="en-US" dirty="0" smtClean="0">
                <a:sym typeface="Wingdings" pitchFamily="2" charset="2"/>
              </a:rPr>
              <a:t>The computer chips perform the tasks for the main goal of a function</a:t>
            </a:r>
          </a:p>
          <a:p>
            <a:pPr>
              <a:buFontTx/>
              <a:buChar char="•"/>
            </a:pPr>
            <a:r>
              <a:rPr lang="en-US" dirty="0" smtClean="0">
                <a:sym typeface="Wingdings" pitchFamily="2" charset="2"/>
              </a:rPr>
              <a:t>The people in the three disciplines perform tasks for the main goal of knowledge</a:t>
            </a:r>
          </a:p>
          <a:p>
            <a:pPr>
              <a:buFontTx/>
              <a:buChar char="•"/>
            </a:pPr>
            <a:r>
              <a:rPr lang="en-US" dirty="0" smtClean="0">
                <a:sym typeface="Wingdings" pitchFamily="2" charset="2"/>
              </a:rPr>
              <a:t>The chips need paths to each other to complete their tasks, and people need to know their paths to each other in the building</a:t>
            </a:r>
          </a:p>
          <a:p>
            <a:pPr>
              <a:buFontTx/>
              <a:buChar char="•"/>
            </a:pPr>
            <a:r>
              <a:rPr lang="en-US" dirty="0" smtClean="0">
                <a:sym typeface="Wingdings" pitchFamily="2" charset="2"/>
              </a:rPr>
              <a:t>This will be accomplished by using light</a:t>
            </a:r>
          </a:p>
          <a:p>
            <a:pPr>
              <a:buFontTx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B95766-D6BF-40C6-BDBA-5C5BBB0D2FCF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Cove</a:t>
            </a:r>
            <a:r>
              <a:rPr lang="en-US" baseline="0" dirty="0" smtClean="0"/>
              <a:t> fixture to accent architect’s interesting ceiling</a:t>
            </a:r>
          </a:p>
          <a:p>
            <a:pPr>
              <a:buFont typeface="Arial" pitchFamily="34" charset="0"/>
              <a:buChar char="•"/>
            </a:pPr>
            <a:r>
              <a:rPr lang="en-US" baseline="0" dirty="0" smtClean="0"/>
              <a:t>Strip fixture to provide general task lighting for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7AD600-E705-427D-95FE-F9105D6B00B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dirty="0" smtClean="0"/>
              <a:t>This building has a very irregular shape</a:t>
            </a:r>
          </a:p>
          <a:p>
            <a:pPr>
              <a:buFontTx/>
              <a:buChar char="•"/>
            </a:pPr>
            <a:r>
              <a:rPr lang="en-US" dirty="0" smtClean="0"/>
              <a:t>The paths</a:t>
            </a:r>
            <a:r>
              <a:rPr lang="en-US" baseline="0" dirty="0" smtClean="0"/>
              <a:t> are not symmetrical like most buildings and the way to go is not very obvious</a:t>
            </a:r>
          </a:p>
          <a:p>
            <a:pPr>
              <a:buFontTx/>
              <a:buChar char="•"/>
            </a:pPr>
            <a:r>
              <a:rPr lang="en-US" baseline="0" dirty="0" smtClean="0"/>
              <a:t>Need light to guide people on their way</a:t>
            </a:r>
          </a:p>
          <a:p>
            <a:pPr>
              <a:buFontTx/>
              <a:buChar char="•"/>
            </a:pPr>
            <a:r>
              <a:rPr lang="en-US" baseline="0" dirty="0" smtClean="0"/>
              <a:t>This building has a very modern aesthetic so this theme will be applied throughout the space</a:t>
            </a:r>
          </a:p>
          <a:p>
            <a:pPr>
              <a:buFontTx/>
              <a:buChar char="•"/>
            </a:pPr>
            <a:r>
              <a:rPr lang="en-US" baseline="0" dirty="0" smtClean="0"/>
              <a:t>Fixtures and design should be of high quality because this will be the nicest building on Kean’s campus</a:t>
            </a:r>
          </a:p>
          <a:p>
            <a:pPr lvl="1">
              <a:buFontTx/>
              <a:buChar char="•"/>
            </a:pPr>
            <a:r>
              <a:rPr lang="en-US" baseline="0" dirty="0" smtClean="0"/>
              <a:t>Kean University staff is very proud of this project they worked hard for to build</a:t>
            </a:r>
          </a:p>
          <a:p>
            <a:pPr lvl="0">
              <a:buFontTx/>
              <a:buChar char="•"/>
            </a:pPr>
            <a:r>
              <a:rPr lang="en-US" baseline="0" dirty="0" smtClean="0"/>
              <a:t>This is a learning environment and proper light levels only help students’ potential to learn</a:t>
            </a:r>
            <a:endParaRPr 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58849A5-7F38-4035-836A-232F5769D542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1509AA-9D55-4F29-B510-4E6D2CD14A8E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Location:	Outside in front of south façade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The pathway is made of concrete</a:t>
            </a:r>
            <a:r>
              <a:rPr lang="en-US" baseline="0" dirty="0" smtClean="0"/>
              <a:t> with </a:t>
            </a:r>
            <a:r>
              <a:rPr lang="en-US" baseline="0" dirty="0" err="1" smtClean="0"/>
              <a:t>grasscrete</a:t>
            </a:r>
            <a:r>
              <a:rPr lang="en-US" baseline="0" dirty="0" smtClean="0"/>
              <a:t> along the edges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err="1" smtClean="0"/>
              <a:t>Grasscrete</a:t>
            </a:r>
            <a:r>
              <a:rPr lang="en-US" baseline="0" dirty="0" smtClean="0"/>
              <a:t> is a honeycomb shape of concrete that has grass poking through the holes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256CE0-F182-43C9-8CAF-7750A79661C3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Location:	Outside in front of south façade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dirty="0" smtClean="0"/>
              <a:t>The pathway is made of concrete</a:t>
            </a:r>
            <a:r>
              <a:rPr lang="en-US" baseline="0" dirty="0" smtClean="0"/>
              <a:t> with </a:t>
            </a:r>
            <a:r>
              <a:rPr lang="en-US" baseline="0" dirty="0" err="1" smtClean="0"/>
              <a:t>grasscrete</a:t>
            </a:r>
            <a:r>
              <a:rPr lang="en-US" baseline="0" dirty="0" smtClean="0"/>
              <a:t> along the edges</a:t>
            </a:r>
          </a:p>
          <a:p>
            <a:pPr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baseline="0" dirty="0" err="1" smtClean="0"/>
              <a:t>Grasscrete</a:t>
            </a:r>
            <a:r>
              <a:rPr lang="en-US" baseline="0" dirty="0" smtClean="0"/>
              <a:t> is a honeycomb shape of concrete that has grass poking through the holes</a:t>
            </a:r>
          </a:p>
          <a:p>
            <a:pPr lvl="0" eaLnBrk="1" hangingPunct="1">
              <a:spcBef>
                <a:spcPct val="0"/>
              </a:spcBef>
              <a:buFont typeface="Arial" pitchFamily="34" charset="0"/>
              <a:buChar char="•"/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256CE0-F182-43C9-8CAF-7750A79661C3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/>
              <a:t>This building is Kean University’s pride and joy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 smtClean="0"/>
              <a:t>The exterior should</a:t>
            </a:r>
            <a:r>
              <a:rPr lang="en-US" sz="1600" baseline="0" dirty="0" smtClean="0"/>
              <a:t> reflect the interior</a:t>
            </a:r>
          </a:p>
          <a:p>
            <a:pPr lvl="0">
              <a:buFont typeface="Arial" pitchFamily="34" charset="0"/>
              <a:buChar char="•"/>
            </a:pPr>
            <a:r>
              <a:rPr lang="en-US" sz="1600" baseline="0" dirty="0" smtClean="0"/>
              <a:t>Continue the modern theme with fixtures of a modern aesthetic</a:t>
            </a:r>
          </a:p>
          <a:p>
            <a:pPr lvl="0">
              <a:buFont typeface="Arial" pitchFamily="34" charset="0"/>
              <a:buChar char="•"/>
            </a:pPr>
            <a:r>
              <a:rPr lang="en-US" sz="1600" baseline="0" dirty="0" smtClean="0"/>
              <a:t>Achieve a sparkle effect at night to enhance the awe impression desired</a:t>
            </a:r>
            <a:endParaRPr lang="en-US" sz="1600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6B44DE-0B24-4CBD-B38B-508217EA798F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Char char="¤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5000"/>
        <a:buFont typeface="Monotype Sorts" pitchFamily="2" charset="2"/>
        <a:buChar char="m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762000"/>
            <a:ext cx="7772400" cy="11430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99"/>
                  </a:outerShdw>
                </a:effectLst>
              </a:rPr>
              <a:t>New Jersey Center for Science, Technology, and Mathematics Education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953000" y="5257800"/>
            <a:ext cx="3733800" cy="1752600"/>
          </a:xfrm>
        </p:spPr>
        <p:txBody>
          <a:bodyPr/>
          <a:lstStyle/>
          <a:p>
            <a:pPr algn="l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99"/>
                  </a:outerShdw>
                </a:effectLst>
              </a:rPr>
              <a:t>John P. </a:t>
            </a:r>
            <a:r>
              <a:rPr lang="en-US" sz="2800" dirty="0" err="1" smtClean="0">
                <a:effectLst>
                  <a:outerShdw blurRad="38100" dist="38100" dir="2700000" algn="tl">
                    <a:srgbClr val="000099"/>
                  </a:outerShdw>
                </a:effectLst>
              </a:rPr>
              <a:t>Mulhern</a:t>
            </a:r>
            <a:endParaRPr lang="en-US" sz="2800" dirty="0" smtClean="0">
              <a:effectLst>
                <a:outerShdw blurRad="38100" dist="38100" dir="2700000" algn="tl">
                  <a:srgbClr val="000099"/>
                </a:outerShdw>
              </a:effectLst>
            </a:endParaRPr>
          </a:p>
          <a:p>
            <a:pPr algn="l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99"/>
                  </a:outerShdw>
                </a:effectLst>
              </a:rPr>
              <a:t>November 21, 2008</a:t>
            </a:r>
            <a:endParaRPr lang="en-US" sz="2800" dirty="0">
              <a:effectLst>
                <a:outerShdw blurRad="38100" dist="38100" dir="2700000" algn="tl">
                  <a:srgbClr val="000099"/>
                </a:outerShdw>
              </a:effectLst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09600" y="411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4400" kern="0" dirty="0">
                <a:effectLst>
                  <a:outerShdw blurRad="38100" dist="38100" dir="2700000" algn="tl">
                    <a:srgbClr val="000099"/>
                  </a:outerShdw>
                </a:effectLst>
                <a:latin typeface="+mj-lt"/>
                <a:ea typeface="+mj-ea"/>
                <a:cs typeface="+mj-cs"/>
              </a:rPr>
              <a:t>Schematic Presentation</a:t>
            </a:r>
          </a:p>
        </p:txBody>
      </p:sp>
      <p:pic>
        <p:nvPicPr>
          <p:cNvPr id="2053" name="Picture 4" descr="Kean Univerist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82963" y="2392363"/>
            <a:ext cx="2378075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Outdoor Perspectiv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38200"/>
            <a:ext cx="8574741" cy="5206093"/>
          </a:xfrm>
          <a:prstGeom prst="rect">
            <a:avLst/>
          </a:prstGeom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524000"/>
            <a:ext cx="5562600" cy="4572000"/>
          </a:xfrm>
        </p:spPr>
        <p:txBody>
          <a:bodyPr/>
          <a:lstStyle/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General Info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62000" y="1752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Glow from </a:t>
            </a: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within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14" name="Straight Arrow Connector 7"/>
          <p:cNvCxnSpPr>
            <a:cxnSpLocks noChangeShapeType="1"/>
          </p:cNvCxnSpPr>
          <p:nvPr/>
        </p:nvCxnSpPr>
        <p:spPr bwMode="auto">
          <a:xfrm>
            <a:off x="2209800" y="1981200"/>
            <a:ext cx="534987" cy="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990600" y="4800600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Small path </a:t>
            </a: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Lighting fixture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16" name="Straight Arrow Connector 7"/>
          <p:cNvCxnSpPr>
            <a:cxnSpLocks noChangeShapeType="1"/>
          </p:cNvCxnSpPr>
          <p:nvPr/>
        </p:nvCxnSpPr>
        <p:spPr bwMode="auto">
          <a:xfrm flipV="1">
            <a:off x="2895600" y="4724400"/>
            <a:ext cx="902275" cy="3048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400800" y="41910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Glow at night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19" name="Straight Arrow Connector 7"/>
          <p:cNvCxnSpPr>
            <a:cxnSpLocks noChangeShapeType="1"/>
          </p:cNvCxnSpPr>
          <p:nvPr/>
        </p:nvCxnSpPr>
        <p:spPr bwMode="auto">
          <a:xfrm rot="10800000">
            <a:off x="5791201" y="4419599"/>
            <a:ext cx="534987" cy="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0" name="Straight Arrow Connector 7"/>
          <p:cNvCxnSpPr>
            <a:cxnSpLocks noChangeShapeType="1"/>
          </p:cNvCxnSpPr>
          <p:nvPr/>
        </p:nvCxnSpPr>
        <p:spPr bwMode="auto">
          <a:xfrm flipV="1">
            <a:off x="3276600" y="3657600"/>
            <a:ext cx="597475" cy="4572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295400" y="3810000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Light columns </a:t>
            </a: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for depth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4" descr="Classroom.jpg"/>
          <p:cNvPicPr>
            <a:picLocks noChangeAspect="1"/>
          </p:cNvPicPr>
          <p:nvPr/>
        </p:nvPicPr>
        <p:blipFill>
          <a:blip r:embed="rId3">
            <a:lum bright="-3000"/>
          </a:blip>
          <a:srcRect r="3922"/>
          <a:stretch>
            <a:fillRect/>
          </a:stretch>
        </p:blipFill>
        <p:spPr bwMode="auto">
          <a:xfrm>
            <a:off x="228600" y="1066800"/>
            <a:ext cx="3533776" cy="2133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222" name="Picture 6" descr="A-103 Enlarged.jpg"/>
          <p:cNvPicPr>
            <a:picLocks noChangeAspect="1"/>
          </p:cNvPicPr>
          <p:nvPr/>
        </p:nvPicPr>
        <p:blipFill>
          <a:blip r:embed="rId4"/>
          <a:srcRect l="4688" t="10712"/>
          <a:stretch>
            <a:fillRect/>
          </a:stretch>
        </p:blipFill>
        <p:spPr bwMode="auto">
          <a:xfrm>
            <a:off x="4191000" y="1522413"/>
            <a:ext cx="4648200" cy="38115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General Info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6" descr="A-103 Enlarged.jpg"/>
          <p:cNvPicPr>
            <a:picLocks noChangeAspect="1"/>
          </p:cNvPicPr>
          <p:nvPr/>
        </p:nvPicPr>
        <p:blipFill>
          <a:blip r:embed="rId3"/>
          <a:srcRect t="10712"/>
          <a:stretch>
            <a:fillRect/>
          </a:stretch>
        </p:blipFill>
        <p:spPr bwMode="auto">
          <a:xfrm>
            <a:off x="2362200" y="1827213"/>
            <a:ext cx="4876800" cy="38115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cxnSp>
        <p:nvCxnSpPr>
          <p:cNvPr id="10246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1449388" y="3732212"/>
            <a:ext cx="2590800" cy="317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0247" name="Straight Connector 11"/>
          <p:cNvCxnSpPr>
            <a:cxnSpLocks noChangeShapeType="1"/>
          </p:cNvCxnSpPr>
          <p:nvPr/>
        </p:nvCxnSpPr>
        <p:spPr bwMode="auto">
          <a:xfrm rot="5400000" flipH="1" flipV="1">
            <a:off x="5487194" y="3731419"/>
            <a:ext cx="2590800" cy="1588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28600" y="3427413"/>
            <a:ext cx="190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>
                <a:solidFill>
                  <a:srgbClr val="FFFF00"/>
                </a:solidFill>
                <a:latin typeface="+mn-lt"/>
              </a:rPr>
              <a:t>Fabric Wall Panel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10249" name="Straight Arrow Connector 12"/>
          <p:cNvCxnSpPr>
            <a:cxnSpLocks noChangeShapeType="1"/>
          </p:cNvCxnSpPr>
          <p:nvPr/>
        </p:nvCxnSpPr>
        <p:spPr bwMode="auto">
          <a:xfrm>
            <a:off x="2133600" y="3732213"/>
            <a:ext cx="609600" cy="1587"/>
          </a:xfrm>
          <a:prstGeom prst="straightConnector1">
            <a:avLst/>
          </a:prstGeom>
          <a:noFill/>
          <a:ln w="31750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505200" y="1219200"/>
            <a:ext cx="304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>
                <a:solidFill>
                  <a:srgbClr val="FF0000"/>
                </a:solidFill>
                <a:latin typeface="+mn-lt"/>
              </a:rPr>
              <a:t>Whiteboard on GWB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10251" name="Straight Connector 5"/>
          <p:cNvCxnSpPr>
            <a:cxnSpLocks noChangeShapeType="1"/>
          </p:cNvCxnSpPr>
          <p:nvPr/>
        </p:nvCxnSpPr>
        <p:spPr bwMode="auto">
          <a:xfrm>
            <a:off x="3581400" y="2132013"/>
            <a:ext cx="2362200" cy="158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2" name="Straight Arrow Connector 7"/>
          <p:cNvCxnSpPr>
            <a:cxnSpLocks noChangeShapeType="1"/>
          </p:cNvCxnSpPr>
          <p:nvPr/>
        </p:nvCxnSpPr>
        <p:spPr bwMode="auto">
          <a:xfrm rot="5400000">
            <a:off x="4608513" y="1865313"/>
            <a:ext cx="534987" cy="1587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253" name="Straight Connector 5"/>
          <p:cNvCxnSpPr>
            <a:cxnSpLocks noChangeShapeType="1"/>
          </p:cNvCxnSpPr>
          <p:nvPr/>
        </p:nvCxnSpPr>
        <p:spPr bwMode="auto">
          <a:xfrm>
            <a:off x="2895600" y="5181600"/>
            <a:ext cx="3886200" cy="15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cxnSp>
        <p:nvCxnSpPr>
          <p:cNvPr id="10254" name="Straight Arrow Connector 24"/>
          <p:cNvCxnSpPr>
            <a:cxnSpLocks noChangeShapeType="1"/>
          </p:cNvCxnSpPr>
          <p:nvPr/>
        </p:nvCxnSpPr>
        <p:spPr bwMode="auto">
          <a:xfrm rot="5400000" flipH="1" flipV="1">
            <a:off x="3200400" y="5257800"/>
            <a:ext cx="381000" cy="381000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</p:spPr>
      </p:cxnSp>
      <p:cxnSp>
        <p:nvCxnSpPr>
          <p:cNvPr id="10255" name="Straight Connector 26"/>
          <p:cNvCxnSpPr>
            <a:cxnSpLocks noChangeShapeType="1"/>
          </p:cNvCxnSpPr>
          <p:nvPr/>
        </p:nvCxnSpPr>
        <p:spPr bwMode="auto">
          <a:xfrm rot="10800000">
            <a:off x="2133600" y="5638800"/>
            <a:ext cx="1066800" cy="15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</p:spPr>
      </p:cxn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304800" y="5105400"/>
            <a:ext cx="190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err="1">
                <a:solidFill>
                  <a:schemeClr val="accent2"/>
                </a:solidFill>
                <a:latin typeface="+mn-lt"/>
              </a:rPr>
              <a:t>Curtainwall</a:t>
            </a:r>
            <a:r>
              <a:rPr lang="en-US" sz="2000" kern="0" dirty="0">
                <a:solidFill>
                  <a:schemeClr val="accent2"/>
                </a:solidFill>
                <a:latin typeface="+mn-lt"/>
              </a:rPr>
              <a:t> w/ solar shades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General Info</a:t>
            </a:r>
          </a:p>
        </p:txBody>
      </p:sp>
      <p:pic>
        <p:nvPicPr>
          <p:cNvPr id="21" name="Picture 20" descr="CPT-2 tile 3' X 3'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5200" y="1828800"/>
            <a:ext cx="1066800" cy="1066800"/>
          </a:xfrm>
          <a:prstGeom prst="rect">
            <a:avLst/>
          </a:prstGeom>
        </p:spPr>
      </p:pic>
      <p:cxnSp>
        <p:nvCxnSpPr>
          <p:cNvPr id="22" name="Straight Arrow Connector 7"/>
          <p:cNvCxnSpPr>
            <a:cxnSpLocks noChangeShapeType="1"/>
          </p:cNvCxnSpPr>
          <p:nvPr/>
        </p:nvCxnSpPr>
        <p:spPr bwMode="auto">
          <a:xfrm rot="5400000">
            <a:off x="6247609" y="2210595"/>
            <a:ext cx="687387" cy="76197"/>
          </a:xfrm>
          <a:prstGeom prst="straightConnector1">
            <a:avLst/>
          </a:prstGeom>
          <a:noFill/>
          <a:ln w="31750" algn="ctr">
            <a:solidFill>
              <a:srgbClr val="00B050"/>
            </a:solidFill>
            <a:round/>
            <a:headEnd/>
            <a:tailEnd type="arrow" w="med" len="med"/>
          </a:ln>
        </p:spPr>
      </p:cxn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172200" y="1447800"/>
            <a:ext cx="304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00B050"/>
                </a:solidFill>
                <a:latin typeface="+mn-lt"/>
              </a:rPr>
              <a:t>Carpet Tile </a:t>
            </a:r>
            <a:r>
              <a:rPr lang="en-US" sz="2000" kern="0" dirty="0" smtClean="0">
                <a:solidFill>
                  <a:srgbClr val="00B050"/>
                </a:solidFill>
                <a:latin typeface="+mn-lt"/>
              </a:rPr>
              <a:t>Floor</a:t>
            </a:r>
            <a:endParaRPr lang="en-US" sz="2000" kern="0" dirty="0">
              <a:solidFill>
                <a:srgbClr val="00B05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pic>
        <p:nvPicPr>
          <p:cNvPr id="26" name="Picture 25" descr="FP-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" y="2075688"/>
            <a:ext cx="1295400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6629400" cy="4572000"/>
          </a:xfrm>
        </p:spPr>
        <p:txBody>
          <a:bodyPr/>
          <a:lstStyle/>
          <a:p>
            <a:r>
              <a:rPr lang="en-US" sz="2800" dirty="0" smtClean="0"/>
              <a:t>Achieve impression of visual clarity</a:t>
            </a:r>
          </a:p>
          <a:p>
            <a:r>
              <a:rPr lang="en-US" sz="2800" dirty="0" smtClean="0"/>
              <a:t>Emphasis of whiteboard</a:t>
            </a:r>
          </a:p>
          <a:p>
            <a:r>
              <a:rPr lang="en-US" sz="2800" dirty="0" smtClean="0"/>
              <a:t>Adequate </a:t>
            </a:r>
            <a:r>
              <a:rPr lang="en-US" sz="2800" dirty="0" err="1" smtClean="0"/>
              <a:t>illuminance</a:t>
            </a:r>
            <a:r>
              <a:rPr lang="en-US" sz="2800" dirty="0" smtClean="0"/>
              <a:t> for learning</a:t>
            </a:r>
          </a:p>
          <a:p>
            <a:r>
              <a:rPr lang="en-US" sz="2800" dirty="0" smtClean="0"/>
              <a:t>Minimize glare for students</a:t>
            </a:r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Goals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14" descr="A-103 Enlarged.jpg"/>
          <p:cNvPicPr>
            <a:picLocks noChangeAspect="1"/>
          </p:cNvPicPr>
          <p:nvPr/>
        </p:nvPicPr>
        <p:blipFill>
          <a:blip r:embed="rId3"/>
          <a:srcRect l="5405" t="12156" r="5405" b="2049"/>
          <a:stretch>
            <a:fillRect/>
          </a:stretch>
        </p:blipFill>
        <p:spPr bwMode="auto">
          <a:xfrm>
            <a:off x="1784350" y="1219200"/>
            <a:ext cx="5378450" cy="452781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14400"/>
            <a:ext cx="19812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Emphasis of </a:t>
            </a:r>
          </a:p>
          <a:p>
            <a:pPr>
              <a:buFontTx/>
              <a:buNone/>
            </a:pPr>
            <a:r>
              <a:rPr lang="en-US" sz="2000" dirty="0" smtClean="0">
                <a:solidFill>
                  <a:srgbClr val="FF0000"/>
                </a:solidFill>
              </a:rPr>
              <a:t>Whiteboard</a:t>
            </a:r>
          </a:p>
          <a:p>
            <a:endParaRPr lang="en-US" sz="2000" dirty="0" smtClean="0"/>
          </a:p>
          <a:p>
            <a:pPr>
              <a:buFontTx/>
              <a:buNone/>
            </a:pP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16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7162800" y="3352800"/>
            <a:ext cx="1600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>
                <a:solidFill>
                  <a:srgbClr val="FFFF00"/>
                </a:solidFill>
                <a:latin typeface="+mn-lt"/>
              </a:rPr>
              <a:t>Uniform </a:t>
            </a:r>
            <a:endParaRPr lang="en-US" sz="2000" kern="0" dirty="0" smtClean="0">
              <a:solidFill>
                <a:srgbClr val="FFFF00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Wall </a:t>
            </a:r>
            <a:r>
              <a:rPr lang="en-US" sz="2000" kern="0" dirty="0">
                <a:solidFill>
                  <a:srgbClr val="FFFF00"/>
                </a:solidFill>
                <a:latin typeface="+mn-lt"/>
              </a:rPr>
              <a:t>Wash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cxnSp>
        <p:nvCxnSpPr>
          <p:cNvPr id="13321" name="Straight Arrow Connector 7"/>
          <p:cNvCxnSpPr>
            <a:cxnSpLocks noChangeShapeType="1"/>
          </p:cNvCxnSpPr>
          <p:nvPr/>
        </p:nvCxnSpPr>
        <p:spPr bwMode="auto">
          <a:xfrm>
            <a:off x="1981200" y="1143002"/>
            <a:ext cx="1295400" cy="380999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3322" name="Straight Arrow Connector 17"/>
          <p:cNvCxnSpPr>
            <a:cxnSpLocks noChangeShapeType="1"/>
          </p:cNvCxnSpPr>
          <p:nvPr/>
        </p:nvCxnSpPr>
        <p:spPr bwMode="auto">
          <a:xfrm rot="10800000">
            <a:off x="6934200" y="3581400"/>
            <a:ext cx="381000" cy="1588"/>
          </a:xfrm>
          <a:prstGeom prst="straightConnector1">
            <a:avLst/>
          </a:prstGeom>
          <a:noFill/>
          <a:ln w="31750" algn="ctr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13323" name="Straight Connector 5"/>
          <p:cNvCxnSpPr>
            <a:cxnSpLocks noChangeShapeType="1"/>
          </p:cNvCxnSpPr>
          <p:nvPr/>
        </p:nvCxnSpPr>
        <p:spPr bwMode="auto">
          <a:xfrm>
            <a:off x="3025775" y="1524000"/>
            <a:ext cx="2841625" cy="158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3324" name="Straight Arrow Connector 12"/>
          <p:cNvCxnSpPr>
            <a:cxnSpLocks noChangeShapeType="1"/>
          </p:cNvCxnSpPr>
          <p:nvPr/>
        </p:nvCxnSpPr>
        <p:spPr bwMode="auto">
          <a:xfrm>
            <a:off x="1600200" y="3581400"/>
            <a:ext cx="380999" cy="1588"/>
          </a:xfrm>
          <a:prstGeom prst="straightConnector1">
            <a:avLst/>
          </a:prstGeom>
          <a:noFill/>
          <a:ln w="31750" algn="ctr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13325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304006" y="3504406"/>
            <a:ext cx="3352800" cy="1588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3326" name="Straight Connector 11"/>
          <p:cNvCxnSpPr>
            <a:cxnSpLocks noChangeShapeType="1"/>
          </p:cNvCxnSpPr>
          <p:nvPr/>
        </p:nvCxnSpPr>
        <p:spPr bwMode="auto">
          <a:xfrm rot="16200000" flipV="1">
            <a:off x="5280026" y="3482975"/>
            <a:ext cx="3352801" cy="44451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Concepts</a:t>
            </a:r>
          </a:p>
        </p:txBody>
      </p: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228600" y="3352800"/>
            <a:ext cx="1600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>
                <a:solidFill>
                  <a:srgbClr val="FFFF00"/>
                </a:solidFill>
                <a:latin typeface="+mn-lt"/>
              </a:rPr>
              <a:t>Uniform </a:t>
            </a:r>
            <a:endParaRPr lang="en-US" sz="2000" kern="0" dirty="0" smtClean="0">
              <a:solidFill>
                <a:srgbClr val="FFFF00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Wall </a:t>
            </a:r>
            <a:r>
              <a:rPr lang="en-US" sz="2000" kern="0" dirty="0">
                <a:solidFill>
                  <a:srgbClr val="FFFF00"/>
                </a:solidFill>
                <a:latin typeface="+mn-lt"/>
              </a:rPr>
              <a:t>Wash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lassroom with luminaires.jpg"/>
          <p:cNvPicPr>
            <a:picLocks noChangeAspect="1"/>
          </p:cNvPicPr>
          <p:nvPr/>
        </p:nvPicPr>
        <p:blipFill>
          <a:blip r:embed="rId3" cstate="print"/>
          <a:srcRect t="10887"/>
          <a:stretch>
            <a:fillRect/>
          </a:stretch>
        </p:blipFill>
        <p:spPr>
          <a:xfrm>
            <a:off x="2514600" y="1417320"/>
            <a:ext cx="6096000" cy="4754880"/>
          </a:xfrm>
          <a:prstGeom prst="rect">
            <a:avLst/>
          </a:prstGeom>
        </p:spPr>
      </p:pic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Concepts</a:t>
            </a:r>
          </a:p>
        </p:txBody>
      </p:sp>
      <p:cxnSp>
        <p:nvCxnSpPr>
          <p:cNvPr id="7" name="Straight Arrow Connector 7"/>
          <p:cNvCxnSpPr>
            <a:cxnSpLocks noChangeShapeType="1"/>
          </p:cNvCxnSpPr>
          <p:nvPr/>
        </p:nvCxnSpPr>
        <p:spPr bwMode="auto">
          <a:xfrm>
            <a:off x="2057400" y="4038600"/>
            <a:ext cx="1676400" cy="2286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1800000"/>
            </a:camera>
            <a:lightRig rig="threePt" dir="t"/>
          </a:scene3d>
        </p:spPr>
      </p:cxn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400" y="4191000"/>
            <a:ext cx="3429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Indirect Linear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Luminaire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1" name="Straight Arrow Connector 7"/>
          <p:cNvCxnSpPr>
            <a:cxnSpLocks noChangeShapeType="1"/>
          </p:cNvCxnSpPr>
          <p:nvPr/>
        </p:nvCxnSpPr>
        <p:spPr bwMode="auto">
          <a:xfrm rot="16200000" flipH="1">
            <a:off x="3429000" y="1447800"/>
            <a:ext cx="838200" cy="3810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1800000"/>
            </a:camera>
            <a:lightRig rig="threePt" dir="t"/>
          </a:scene3d>
        </p:spPr>
      </p:cxn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85800" y="1066800"/>
            <a:ext cx="3429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Recessed Wall Washer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lassroom Section.jpg"/>
          <p:cNvPicPr>
            <a:picLocks noChangeAspect="1"/>
          </p:cNvPicPr>
          <p:nvPr/>
        </p:nvPicPr>
        <p:blipFill>
          <a:blip r:embed="rId3" cstate="print"/>
          <a:srcRect l="2500" t="28522" r="3333"/>
          <a:stretch>
            <a:fillRect/>
          </a:stretch>
        </p:blipFill>
        <p:spPr>
          <a:xfrm>
            <a:off x="2361519" y="2057400"/>
            <a:ext cx="6630081" cy="31242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400800" y="12192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>
                <a:solidFill>
                  <a:srgbClr val="FFFF00"/>
                </a:solidFill>
                <a:latin typeface="+mn-lt"/>
              </a:rPr>
              <a:t>Uniform Wall Wash Whiteboard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12294" name="Straight Arrow Connector 6"/>
          <p:cNvCxnSpPr>
            <a:cxnSpLocks noChangeShapeType="1"/>
          </p:cNvCxnSpPr>
          <p:nvPr/>
        </p:nvCxnSpPr>
        <p:spPr bwMode="auto">
          <a:xfrm rot="16200000" flipH="1">
            <a:off x="7620000" y="2133600"/>
            <a:ext cx="914400" cy="609600"/>
          </a:xfrm>
          <a:prstGeom prst="straightConnector1">
            <a:avLst/>
          </a:prstGeom>
          <a:noFill/>
          <a:ln w="31750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590800" y="5105400"/>
            <a:ext cx="4114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>
                <a:solidFill>
                  <a:srgbClr val="FF0000"/>
                </a:solidFill>
                <a:latin typeface="+mn-lt"/>
              </a:rPr>
              <a:t>Illuminate ceiling and </a:t>
            </a: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indirec</a:t>
            </a: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t light for task </a:t>
            </a:r>
            <a:r>
              <a:rPr lang="en-US" sz="2000" kern="0" dirty="0">
                <a:solidFill>
                  <a:srgbClr val="FF0000"/>
                </a:solidFill>
                <a:latin typeface="+mn-lt"/>
              </a:rPr>
              <a:t>plane</a:t>
            </a: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12296" name="Straight Arrow Connector 7"/>
          <p:cNvCxnSpPr>
            <a:cxnSpLocks noChangeShapeType="1"/>
          </p:cNvCxnSpPr>
          <p:nvPr/>
        </p:nvCxnSpPr>
        <p:spPr bwMode="auto">
          <a:xfrm rot="5400000" flipH="1" flipV="1">
            <a:off x="4155282" y="4228306"/>
            <a:ext cx="1065212" cy="688975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Section</a:t>
            </a:r>
          </a:p>
        </p:txBody>
      </p:sp>
      <p:cxnSp>
        <p:nvCxnSpPr>
          <p:cNvPr id="15" name="Straight Arrow Connector 7"/>
          <p:cNvCxnSpPr>
            <a:cxnSpLocks noChangeShapeType="1"/>
          </p:cNvCxnSpPr>
          <p:nvPr/>
        </p:nvCxnSpPr>
        <p:spPr bwMode="auto">
          <a:xfrm rot="5400000" flipH="1" flipV="1">
            <a:off x="3582194" y="3504406"/>
            <a:ext cx="2360612" cy="8382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19" name="Picture 6" descr="A-103 Enlarged.jpg"/>
          <p:cNvPicPr>
            <a:picLocks noChangeAspect="1"/>
          </p:cNvPicPr>
          <p:nvPr/>
        </p:nvPicPr>
        <p:blipFill>
          <a:blip r:embed="rId4" cstate="print"/>
          <a:srcRect l="4688" t="10712"/>
          <a:stretch>
            <a:fillRect/>
          </a:stretch>
        </p:blipFill>
        <p:spPr bwMode="auto">
          <a:xfrm>
            <a:off x="152400" y="903704"/>
            <a:ext cx="2057400" cy="168709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cxnSp>
        <p:nvCxnSpPr>
          <p:cNvPr id="16" name="Straight Arrow Connector 24"/>
          <p:cNvCxnSpPr>
            <a:cxnSpLocks noChangeShapeType="1"/>
          </p:cNvCxnSpPr>
          <p:nvPr/>
        </p:nvCxnSpPr>
        <p:spPr bwMode="auto">
          <a:xfrm rot="5400000" flipH="1" flipV="1">
            <a:off x="2513012" y="3124200"/>
            <a:ext cx="915194" cy="794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4"/>
          <p:cNvCxnSpPr>
            <a:cxnSpLocks noChangeShapeType="1"/>
          </p:cNvCxnSpPr>
          <p:nvPr/>
        </p:nvCxnSpPr>
        <p:spPr bwMode="auto">
          <a:xfrm rot="5400000">
            <a:off x="2475309" y="4076303"/>
            <a:ext cx="991394" cy="15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</p:spPr>
      </p:cxn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2286000" y="3352800"/>
            <a:ext cx="190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10’</a:t>
            </a: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27" name="Straight Arrow Connector 24"/>
          <p:cNvCxnSpPr>
            <a:cxnSpLocks noChangeShapeType="1"/>
          </p:cNvCxnSpPr>
          <p:nvPr/>
        </p:nvCxnSpPr>
        <p:spPr bwMode="auto">
          <a:xfrm rot="5400000" flipH="1" flipV="1">
            <a:off x="7735491" y="3390503"/>
            <a:ext cx="837406" cy="15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</p:spPr>
      </p:cxnSp>
      <p:sp>
        <p:nvSpPr>
          <p:cNvPr id="28" name="Rectangle 3"/>
          <p:cNvSpPr txBox="1">
            <a:spLocks noChangeArrowheads="1"/>
          </p:cNvSpPr>
          <p:nvPr/>
        </p:nvSpPr>
        <p:spPr bwMode="auto">
          <a:xfrm>
            <a:off x="6858000" y="3505200"/>
            <a:ext cx="190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8’6”</a:t>
            </a: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30" name="Straight Arrow Connector 24"/>
          <p:cNvCxnSpPr>
            <a:cxnSpLocks noChangeShapeType="1"/>
          </p:cNvCxnSpPr>
          <p:nvPr/>
        </p:nvCxnSpPr>
        <p:spPr bwMode="auto">
          <a:xfrm rot="5400000">
            <a:off x="7773194" y="4114800"/>
            <a:ext cx="762000" cy="1588"/>
          </a:xfrm>
          <a:prstGeom prst="straightConnector1">
            <a:avLst/>
          </a:prstGeom>
          <a:noFill/>
          <a:ln w="38100" algn="ctr">
            <a:solidFill>
              <a:schemeClr val="accent2"/>
            </a:solidFill>
            <a:round/>
            <a:headEnd/>
            <a:tailEnd type="arrow" w="med" len="med"/>
          </a:ln>
        </p:spPr>
      </p:cxnSp>
      <p:sp>
        <p:nvSpPr>
          <p:cNvPr id="34" name="Isosceles Triangle 33"/>
          <p:cNvSpPr/>
          <p:nvPr/>
        </p:nvSpPr>
        <p:spPr bwMode="auto">
          <a:xfrm rot="10800000">
            <a:off x="1371601" y="1600199"/>
            <a:ext cx="152400" cy="152400"/>
          </a:xfrm>
          <a:prstGeom prst="triangl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1447800" y="1598612"/>
            <a:ext cx="10668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Isosceles Triangle 37"/>
          <p:cNvSpPr/>
          <p:nvPr/>
        </p:nvSpPr>
        <p:spPr bwMode="auto">
          <a:xfrm rot="10800000">
            <a:off x="2438400" y="1600200"/>
            <a:ext cx="152400" cy="152400"/>
          </a:xfrm>
          <a:prstGeom prst="triangl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6" descr="Classroom Sketch.jpg"/>
          <p:cNvPicPr>
            <a:picLocks noChangeAspect="1"/>
          </p:cNvPicPr>
          <p:nvPr/>
        </p:nvPicPr>
        <p:blipFill>
          <a:blip r:embed="rId3"/>
          <a:srcRect l="4349" t="20248" r="6522"/>
          <a:stretch>
            <a:fillRect/>
          </a:stretch>
        </p:blipFill>
        <p:spPr bwMode="auto">
          <a:xfrm>
            <a:off x="2317322" y="1600201"/>
            <a:ext cx="659807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477000" y="914400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Emphasis of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Whiteboard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Arrow Connector 7"/>
          <p:cNvCxnSpPr>
            <a:cxnSpLocks noChangeShapeType="1"/>
          </p:cNvCxnSpPr>
          <p:nvPr/>
        </p:nvCxnSpPr>
        <p:spPr bwMode="auto">
          <a:xfrm rot="5400000">
            <a:off x="7352508" y="2095502"/>
            <a:ext cx="686592" cy="793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2667000" y="1066800"/>
            <a:ext cx="1828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Uniform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Wall Wash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Arrow Connector 7"/>
          <p:cNvCxnSpPr>
            <a:cxnSpLocks noChangeShapeType="1"/>
          </p:cNvCxnSpPr>
          <p:nvPr/>
        </p:nvCxnSpPr>
        <p:spPr bwMode="auto">
          <a:xfrm rot="16200000" flipH="1">
            <a:off x="2857501" y="2171699"/>
            <a:ext cx="685800" cy="2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7"/>
          <p:cNvCxnSpPr>
            <a:cxnSpLocks noChangeShapeType="1"/>
          </p:cNvCxnSpPr>
          <p:nvPr/>
        </p:nvCxnSpPr>
        <p:spPr bwMode="auto">
          <a:xfrm rot="5400000">
            <a:off x="2248696" y="4609304"/>
            <a:ext cx="837405" cy="797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1800000"/>
            </a:camera>
            <a:lightRig rig="threePt" dir="t"/>
          </a:scene3d>
        </p:spPr>
      </p:cxn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762000" y="3124200"/>
            <a:ext cx="3429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Uniform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Task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Distribution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Concepts</a:t>
            </a:r>
          </a:p>
        </p:txBody>
      </p:sp>
      <p:pic>
        <p:nvPicPr>
          <p:cNvPr id="18" name="Picture 6" descr="A-103 Enlarged.jpg"/>
          <p:cNvPicPr>
            <a:picLocks noChangeAspect="1"/>
          </p:cNvPicPr>
          <p:nvPr/>
        </p:nvPicPr>
        <p:blipFill>
          <a:blip r:embed="rId4" cstate="print"/>
          <a:srcRect l="4688" t="10712"/>
          <a:stretch>
            <a:fillRect/>
          </a:stretch>
        </p:blipFill>
        <p:spPr bwMode="auto">
          <a:xfrm>
            <a:off x="152400" y="762000"/>
            <a:ext cx="2057400" cy="168709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cxnSp>
        <p:nvCxnSpPr>
          <p:cNvPr id="21" name="Straight Arrow Connector 20"/>
          <p:cNvCxnSpPr/>
          <p:nvPr/>
        </p:nvCxnSpPr>
        <p:spPr bwMode="auto">
          <a:xfrm rot="10800000">
            <a:off x="1066800" y="1447800"/>
            <a:ext cx="685804" cy="6096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General Information</a:t>
            </a:r>
          </a:p>
        </p:txBody>
      </p:sp>
      <p:pic>
        <p:nvPicPr>
          <p:cNvPr id="7" name="Picture 6" descr="A101.jpg"/>
          <p:cNvPicPr>
            <a:picLocks noChangeAspect="1"/>
          </p:cNvPicPr>
          <p:nvPr/>
        </p:nvPicPr>
        <p:blipFill>
          <a:blip r:embed="rId3"/>
          <a:srcRect l="14218" t="9804"/>
          <a:stretch>
            <a:fillRect/>
          </a:stretch>
        </p:blipFill>
        <p:spPr>
          <a:xfrm>
            <a:off x="3505200" y="1945719"/>
            <a:ext cx="5438092" cy="3769281"/>
          </a:xfrm>
          <a:prstGeom prst="rect">
            <a:avLst/>
          </a:prstGeom>
        </p:spPr>
      </p:pic>
      <p:pic>
        <p:nvPicPr>
          <p:cNvPr id="10" name="Picture 9" descr="Lobby location.jpg"/>
          <p:cNvPicPr>
            <a:picLocks noChangeAspect="1"/>
          </p:cNvPicPr>
          <p:nvPr/>
        </p:nvPicPr>
        <p:blipFill>
          <a:blip r:embed="rId4" cstate="print"/>
          <a:srcRect l="2325" b="6452"/>
          <a:stretch>
            <a:fillRect/>
          </a:stretch>
        </p:blipFill>
        <p:spPr>
          <a:xfrm>
            <a:off x="76200" y="914400"/>
            <a:ext cx="3201781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101.jpg"/>
          <p:cNvPicPr>
            <a:picLocks noChangeAspect="1"/>
          </p:cNvPicPr>
          <p:nvPr/>
        </p:nvPicPr>
        <p:blipFill>
          <a:blip r:embed="rId3"/>
          <a:srcRect l="19641" t="12795" r="6409"/>
          <a:stretch>
            <a:fillRect/>
          </a:stretch>
        </p:blipFill>
        <p:spPr>
          <a:xfrm>
            <a:off x="1828800" y="1600200"/>
            <a:ext cx="5715000" cy="4442607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General Information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116387" y="3810000"/>
            <a:ext cx="304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err="1" smtClean="0">
                <a:solidFill>
                  <a:srgbClr val="FF0000"/>
                </a:solidFill>
                <a:latin typeface="+mn-lt"/>
              </a:rPr>
              <a:t>Curtainwall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14" name="Straight Connector 5"/>
          <p:cNvCxnSpPr>
            <a:cxnSpLocks noChangeShapeType="1"/>
          </p:cNvCxnSpPr>
          <p:nvPr/>
        </p:nvCxnSpPr>
        <p:spPr bwMode="auto">
          <a:xfrm>
            <a:off x="2819400" y="5027613"/>
            <a:ext cx="3735387" cy="1587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5" name="Straight Arrow Connector 7"/>
          <p:cNvCxnSpPr>
            <a:cxnSpLocks noChangeShapeType="1"/>
          </p:cNvCxnSpPr>
          <p:nvPr/>
        </p:nvCxnSpPr>
        <p:spPr bwMode="auto">
          <a:xfrm rot="16200000" flipH="1">
            <a:off x="5105403" y="4648199"/>
            <a:ext cx="761997" cy="2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Straight Connector 5"/>
          <p:cNvCxnSpPr>
            <a:cxnSpLocks noChangeShapeType="1"/>
          </p:cNvCxnSpPr>
          <p:nvPr/>
        </p:nvCxnSpPr>
        <p:spPr bwMode="auto">
          <a:xfrm rot="16140000" flipH="1">
            <a:off x="1316638" y="3543300"/>
            <a:ext cx="2438400" cy="533400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21" name="Straight Connector 5"/>
          <p:cNvCxnSpPr>
            <a:cxnSpLocks noChangeShapeType="1"/>
          </p:cNvCxnSpPr>
          <p:nvPr/>
        </p:nvCxnSpPr>
        <p:spPr bwMode="auto">
          <a:xfrm flipV="1">
            <a:off x="2293040" y="1676400"/>
            <a:ext cx="4031560" cy="96085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447800" y="838200"/>
            <a:ext cx="190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err="1" smtClean="0">
                <a:solidFill>
                  <a:srgbClr val="FFFF00"/>
                </a:solidFill>
                <a:latin typeface="+mn-lt"/>
              </a:rPr>
              <a:t>Terazzo</a:t>
            </a: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 </a:t>
            </a: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Tile</a:t>
            </a:r>
            <a:endParaRPr lang="en-US" sz="2000" kern="0" dirty="0">
              <a:solidFill>
                <a:srgbClr val="FFFF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16" name="Straight Arrow Connector 12"/>
          <p:cNvCxnSpPr>
            <a:cxnSpLocks noChangeShapeType="1"/>
          </p:cNvCxnSpPr>
          <p:nvPr/>
        </p:nvCxnSpPr>
        <p:spPr bwMode="auto">
          <a:xfrm rot="16200000" flipH="1">
            <a:off x="1963471" y="2151330"/>
            <a:ext cx="1444658" cy="342400"/>
          </a:xfrm>
          <a:prstGeom prst="straightConnector1">
            <a:avLst/>
          </a:prstGeom>
          <a:noFill/>
          <a:ln w="31750" algn="ctr">
            <a:solidFill>
              <a:srgbClr val="FFFF00"/>
            </a:solidFill>
            <a:round/>
            <a:headEnd/>
            <a:tailEnd type="arrow" w="med" len="med"/>
          </a:ln>
        </p:spPr>
      </p:cxnSp>
      <p:pic>
        <p:nvPicPr>
          <p:cNvPr id="19" name="Picture 18" descr="TZ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838200"/>
            <a:ext cx="876300" cy="876300"/>
          </a:xfrm>
          <a:prstGeom prst="rect">
            <a:avLst/>
          </a:prstGeom>
        </p:spPr>
      </p:pic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6400799" y="762000"/>
            <a:ext cx="304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00B050"/>
                </a:solidFill>
                <a:latin typeface="+mn-lt"/>
              </a:rPr>
              <a:t>Curved </a:t>
            </a:r>
            <a:r>
              <a:rPr lang="en-US" sz="2000" kern="0" dirty="0" smtClean="0">
                <a:solidFill>
                  <a:srgbClr val="00B050"/>
                </a:solidFill>
                <a:latin typeface="+mn-lt"/>
              </a:rPr>
              <a:t>Ceramic</a:t>
            </a: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00B050"/>
                </a:solidFill>
                <a:latin typeface="+mn-lt"/>
              </a:rPr>
              <a:t> Tile </a:t>
            </a:r>
            <a:r>
              <a:rPr lang="en-US" sz="2000" kern="0" dirty="0" smtClean="0">
                <a:solidFill>
                  <a:srgbClr val="00B050"/>
                </a:solidFill>
                <a:latin typeface="+mn-lt"/>
              </a:rPr>
              <a:t>Wall</a:t>
            </a:r>
            <a:endParaRPr lang="en-US" sz="2000" kern="0" dirty="0">
              <a:solidFill>
                <a:srgbClr val="00B05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30" name="Straight Arrow Connector 7"/>
          <p:cNvCxnSpPr>
            <a:cxnSpLocks noChangeShapeType="1"/>
          </p:cNvCxnSpPr>
          <p:nvPr/>
        </p:nvCxnSpPr>
        <p:spPr bwMode="auto">
          <a:xfrm rot="5400000">
            <a:off x="5943600" y="1828800"/>
            <a:ext cx="1066800" cy="457200"/>
          </a:xfrm>
          <a:prstGeom prst="straightConnector1">
            <a:avLst/>
          </a:prstGeom>
          <a:noFill/>
          <a:ln w="31750" algn="ctr">
            <a:solidFill>
              <a:srgbClr val="00B050"/>
            </a:solidFill>
            <a:round/>
            <a:headEnd/>
            <a:tailEnd type="arrow" w="med" len="med"/>
          </a:ln>
        </p:spPr>
      </p:cxnSp>
      <p:sp>
        <p:nvSpPr>
          <p:cNvPr id="24" name="Arc 23"/>
          <p:cNvSpPr/>
          <p:nvPr/>
        </p:nvSpPr>
        <p:spPr bwMode="auto">
          <a:xfrm rot="20557312" flipH="1">
            <a:off x="5687151" y="2717205"/>
            <a:ext cx="1507735" cy="1433755"/>
          </a:xfrm>
          <a:prstGeom prst="arc">
            <a:avLst>
              <a:gd name="adj1" fmla="val 13537383"/>
              <a:gd name="adj2" fmla="val 0"/>
            </a:avLst>
          </a:prstGeom>
          <a:noFill/>
          <a:ln w="444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6" name="Arc 35"/>
          <p:cNvSpPr/>
          <p:nvPr/>
        </p:nvSpPr>
        <p:spPr bwMode="auto">
          <a:xfrm rot="479927" flipH="1">
            <a:off x="5086270" y="2479558"/>
            <a:ext cx="4076859" cy="2200494"/>
          </a:xfrm>
          <a:prstGeom prst="arc">
            <a:avLst>
              <a:gd name="adj1" fmla="val 19140721"/>
              <a:gd name="adj2" fmla="val 21313997"/>
            </a:avLst>
          </a:prstGeom>
          <a:noFill/>
          <a:ln w="444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38" name="Straight Connector 37"/>
          <p:cNvCxnSpPr/>
          <p:nvPr/>
        </p:nvCxnSpPr>
        <p:spPr bwMode="auto">
          <a:xfrm rot="16200000" flipH="1">
            <a:off x="5943600" y="2286000"/>
            <a:ext cx="2286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0820000"/>
            </a:camera>
            <a:lightRig rig="threePt" dir="t"/>
          </a:scene3d>
        </p:spPr>
      </p:cxnSp>
      <p:sp>
        <p:nvSpPr>
          <p:cNvPr id="43" name="Arc 42"/>
          <p:cNvSpPr/>
          <p:nvPr/>
        </p:nvSpPr>
        <p:spPr bwMode="auto">
          <a:xfrm rot="479927" flipH="1">
            <a:off x="5377894" y="2584949"/>
            <a:ext cx="5082454" cy="2244672"/>
          </a:xfrm>
          <a:prstGeom prst="arc">
            <a:avLst>
              <a:gd name="adj1" fmla="val 20071531"/>
              <a:gd name="adj2" fmla="val 21313997"/>
            </a:avLst>
          </a:prstGeom>
          <a:noFill/>
          <a:ln w="444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180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 rot="16200000" flipH="1">
            <a:off x="5181600" y="1752600"/>
            <a:ext cx="838200" cy="381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4038600" y="1143000"/>
            <a:ext cx="304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Grand Staircase</a:t>
            </a: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50" name="Straight Connector 5"/>
          <p:cNvCxnSpPr>
            <a:cxnSpLocks noChangeShapeType="1"/>
          </p:cNvCxnSpPr>
          <p:nvPr/>
        </p:nvCxnSpPr>
        <p:spPr bwMode="auto">
          <a:xfrm>
            <a:off x="6477000" y="4800600"/>
            <a:ext cx="533400" cy="158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scene3d>
            <a:camera prst="orthographicFront">
              <a:rot lat="0" lon="0" rev="3300000"/>
            </a:camera>
            <a:lightRig rig="threePt" dir="t"/>
          </a:scene3d>
        </p:spPr>
      </p:cxnSp>
      <p:sp>
        <p:nvSpPr>
          <p:cNvPr id="54" name="Oval 53"/>
          <p:cNvSpPr/>
          <p:nvPr/>
        </p:nvSpPr>
        <p:spPr bwMode="auto">
          <a:xfrm>
            <a:off x="3200400" y="2971800"/>
            <a:ext cx="533400" cy="457200"/>
          </a:xfrm>
          <a:prstGeom prst="ellipse">
            <a:avLst/>
          </a:prstGeom>
          <a:noFill/>
          <a:ln w="3175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56" name="Straight Arrow Connector 55"/>
          <p:cNvCxnSpPr>
            <a:endCxn id="54" idx="3"/>
          </p:cNvCxnSpPr>
          <p:nvPr/>
        </p:nvCxnSpPr>
        <p:spPr bwMode="auto">
          <a:xfrm flipV="1">
            <a:off x="1676400" y="3362045"/>
            <a:ext cx="1602115" cy="37175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Rectangle 3"/>
          <p:cNvSpPr txBox="1">
            <a:spLocks noChangeArrowheads="1"/>
          </p:cNvSpPr>
          <p:nvPr/>
        </p:nvSpPr>
        <p:spPr bwMode="auto">
          <a:xfrm>
            <a:off x="0" y="2819400"/>
            <a:ext cx="190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00B0F0"/>
                </a:solidFill>
                <a:latin typeface="+mn-lt"/>
              </a:rPr>
              <a:t>Columns could cause scallops</a:t>
            </a:r>
            <a:endParaRPr lang="en-US" sz="2000" kern="0" dirty="0">
              <a:solidFill>
                <a:srgbClr val="00B0F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371600"/>
            <a:ext cx="5562600" cy="4572000"/>
          </a:xfrm>
        </p:spPr>
        <p:txBody>
          <a:bodyPr/>
          <a:lstStyle/>
          <a:p>
            <a:pPr>
              <a:buFontTx/>
              <a:buNone/>
            </a:pPr>
            <a:r>
              <a:rPr lang="en-US" sz="2100" smtClean="0"/>
              <a:t>	</a:t>
            </a:r>
          </a:p>
        </p:txBody>
      </p:sp>
      <p:pic>
        <p:nvPicPr>
          <p:cNvPr id="3075" name="Picture 3" descr="Building Persepctive.jpg"/>
          <p:cNvPicPr>
            <a:picLocks noChangeAspect="1"/>
          </p:cNvPicPr>
          <p:nvPr/>
        </p:nvPicPr>
        <p:blipFill>
          <a:blip r:embed="rId3"/>
          <a:srcRect b="7597"/>
          <a:stretch>
            <a:fillRect/>
          </a:stretch>
        </p:blipFill>
        <p:spPr bwMode="auto">
          <a:xfrm>
            <a:off x="273934" y="914400"/>
            <a:ext cx="8565266" cy="563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77724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Building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7848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Achieve impression of public atmosphere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r>
              <a:rPr lang="en-US" sz="2800" kern="0" dirty="0" smtClean="0">
                <a:latin typeface="+mn-lt"/>
              </a:rPr>
              <a:t>Translate grandeur of building into this important space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Light to guide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different spaces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r>
              <a:rPr lang="en-US" sz="2800" kern="0" noProof="0" dirty="0" smtClean="0">
                <a:latin typeface="+mn-lt"/>
              </a:rPr>
              <a:t>Cool Tones for daytime and warm tones for </a:t>
            </a:r>
            <a:r>
              <a:rPr lang="en-US" sz="2800" kern="0" noProof="0" dirty="0" smtClean="0">
                <a:latin typeface="+mn-lt"/>
              </a:rPr>
              <a:t>nighttime if possible</a:t>
            </a:r>
            <a:endParaRPr lang="en-US" sz="2800" kern="0" noProof="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r>
              <a:rPr lang="en-US" sz="2800" kern="0" dirty="0" smtClean="0">
                <a:latin typeface="+mn-lt"/>
              </a:rPr>
              <a:t>Accent café area and curved ceramic tile wall</a:t>
            </a:r>
            <a:endParaRPr lang="en-US" sz="2800" kern="0" noProof="0" dirty="0" smtClean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r>
              <a:rPr kumimoji="0" lang="en-US" sz="28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Daylight</a:t>
            </a:r>
            <a:r>
              <a:rPr kumimoji="0" lang="en-US" sz="28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integration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Goals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inear Option 8' length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490554"/>
            <a:ext cx="5334000" cy="405480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+mj-lt"/>
                <a:ea typeface="+mj-ea"/>
                <a:cs typeface="+mj-cs"/>
              </a:rPr>
              <a:t>Option 1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2400" y="5257800"/>
            <a:ext cx="236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Track lighting </a:t>
            </a: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for presentations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13" name="Straight Arrow Connector 7"/>
          <p:cNvCxnSpPr>
            <a:cxnSpLocks noChangeShapeType="1"/>
          </p:cNvCxnSpPr>
          <p:nvPr/>
        </p:nvCxnSpPr>
        <p:spPr bwMode="auto">
          <a:xfrm rot="5400000" flipH="1" flipV="1">
            <a:off x="1752600" y="4191001"/>
            <a:ext cx="1066801" cy="10668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7"/>
          <p:cNvCxnSpPr>
            <a:cxnSpLocks noChangeShapeType="1"/>
          </p:cNvCxnSpPr>
          <p:nvPr/>
        </p:nvCxnSpPr>
        <p:spPr bwMode="auto">
          <a:xfrm rot="10800000">
            <a:off x="6248400" y="5181600"/>
            <a:ext cx="838200" cy="2286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7086600" y="5257800"/>
            <a:ext cx="2362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Pendants for </a:t>
            </a: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café area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0" y="914400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Linear recessed </a:t>
            </a:r>
            <a:r>
              <a:rPr lang="en-US" sz="2000" kern="0" dirty="0" err="1" smtClean="0">
                <a:solidFill>
                  <a:srgbClr val="FFFF00"/>
                </a:solidFill>
                <a:latin typeface="+mn-lt"/>
              </a:rPr>
              <a:t>luminaire</a:t>
            </a:r>
            <a:endParaRPr lang="en-US" sz="2000" kern="0" dirty="0">
              <a:solidFill>
                <a:srgbClr val="FFFF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24" name="Straight Arrow Connector 12"/>
          <p:cNvCxnSpPr>
            <a:cxnSpLocks noChangeShapeType="1"/>
          </p:cNvCxnSpPr>
          <p:nvPr/>
        </p:nvCxnSpPr>
        <p:spPr bwMode="auto">
          <a:xfrm rot="16200000" flipH="1">
            <a:off x="1371600" y="1828800"/>
            <a:ext cx="1295400" cy="838200"/>
          </a:xfrm>
          <a:prstGeom prst="straightConnector1">
            <a:avLst/>
          </a:prstGeom>
          <a:noFill/>
          <a:ln w="31750" algn="ctr">
            <a:solidFill>
              <a:srgbClr val="FFFF00"/>
            </a:solidFill>
            <a:round/>
            <a:headEnd/>
            <a:tailEnd type="arrow" w="med" len="med"/>
          </a:ln>
        </p:spPr>
      </p:cxnSp>
      <p:sp>
        <p:nvSpPr>
          <p:cNvPr id="27" name="Rectangle 3"/>
          <p:cNvSpPr txBox="1">
            <a:spLocks noChangeArrowheads="1"/>
          </p:cNvSpPr>
          <p:nvPr/>
        </p:nvSpPr>
        <p:spPr bwMode="auto">
          <a:xfrm>
            <a:off x="1828800" y="838200"/>
            <a:ext cx="3276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Cove lighting </a:t>
            </a:r>
          </a:p>
          <a:p>
            <a:pPr marL="342900" indent="-342900" algn="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for accenting </a:t>
            </a:r>
          </a:p>
          <a:p>
            <a:pPr marL="342900" indent="-342900" algn="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ceramic tile wall</a:t>
            </a:r>
            <a:endParaRPr lang="en-US" sz="2000" kern="0" dirty="0">
              <a:solidFill>
                <a:srgbClr val="FFFF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28" name="Straight Arrow Connector 12"/>
          <p:cNvCxnSpPr>
            <a:cxnSpLocks noChangeShapeType="1"/>
            <a:stCxn id="27" idx="3"/>
          </p:cNvCxnSpPr>
          <p:nvPr/>
        </p:nvCxnSpPr>
        <p:spPr bwMode="auto">
          <a:xfrm>
            <a:off x="5105400" y="1143000"/>
            <a:ext cx="838200" cy="1828800"/>
          </a:xfrm>
          <a:prstGeom prst="straightConnector1">
            <a:avLst/>
          </a:prstGeom>
          <a:noFill/>
          <a:ln w="31750" algn="ctr">
            <a:solidFill>
              <a:srgbClr val="FFFF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inear Option 8' length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490554"/>
            <a:ext cx="5334000" cy="405480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+mj-lt"/>
                <a:ea typeface="+mj-ea"/>
                <a:cs typeface="+mj-cs"/>
              </a:rPr>
              <a:t>Option 1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429000" y="1981200"/>
            <a:ext cx="2743200" cy="609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3505200" y="2514600"/>
            <a:ext cx="2743200" cy="609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533400" y="1219200"/>
            <a:ext cx="205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Path to rest of 1</a:t>
            </a:r>
            <a:r>
              <a:rPr lang="en-US" sz="2000" kern="0" baseline="30000" dirty="0" smtClean="0">
                <a:solidFill>
                  <a:schemeClr val="accent2"/>
                </a:solidFill>
                <a:latin typeface="+mn-lt"/>
              </a:rPr>
              <a:t>st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 Floor</a:t>
            </a: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inear Option 8' length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490554"/>
            <a:ext cx="5334000" cy="405480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+mj-lt"/>
                <a:ea typeface="+mj-ea"/>
                <a:cs typeface="+mj-cs"/>
              </a:rPr>
              <a:t>Option 1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048000" y="2819400"/>
            <a:ext cx="23622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3200400" y="3429000"/>
            <a:ext cx="2362200" cy="533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533400" y="1219200"/>
            <a:ext cx="2057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Path to Grand Staircase</a:t>
            </a: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inear Option 8' length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490554"/>
            <a:ext cx="5334000" cy="405480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+mj-lt"/>
                <a:ea typeface="+mj-ea"/>
                <a:cs typeface="+mj-cs"/>
              </a:rPr>
              <a:t>Option 1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2971800" y="3886200"/>
            <a:ext cx="25908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3124200" y="4572000"/>
            <a:ext cx="2514600" cy="76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609600" y="1219200"/>
            <a:ext cx="2667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Path to Elevator Lobby</a:t>
            </a: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inear Option 8' length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490554"/>
            <a:ext cx="5334000" cy="405480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+mj-lt"/>
                <a:ea typeface="+mj-ea"/>
                <a:cs typeface="+mj-cs"/>
              </a:rPr>
              <a:t>Option 1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200400" y="4495800"/>
            <a:ext cx="25908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3352800" y="5181600"/>
            <a:ext cx="2514600" cy="76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609600" y="1219200"/>
            <a:ext cx="2667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Path to Café Area</a:t>
            </a: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inear Option 8' length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6400" y="1490554"/>
            <a:ext cx="5334000" cy="405480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+mj-lt"/>
                <a:ea typeface="+mj-ea"/>
                <a:cs typeface="+mj-cs"/>
              </a:rPr>
              <a:t>Option 1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0" y="4724400"/>
            <a:ext cx="2209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Keep perimeter lighting at a higher luminance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895600" y="3200400"/>
            <a:ext cx="2590800" cy="457200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72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048000" y="3962400"/>
            <a:ext cx="2590800" cy="533400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4000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762000" y="1219200"/>
            <a:ext cx="2667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Dimming of outlined rows for galas at night </a:t>
            </a:r>
            <a:endParaRPr lang="en-US" sz="2000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bby Criss Cros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157748"/>
            <a:ext cx="6096000" cy="4633452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Option 2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04800" y="1219200"/>
            <a:ext cx="350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Staggered layout to minimize scallops from columns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Option 2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Lower Lobby Option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143000"/>
            <a:ext cx="6172200" cy="45388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obby.jpg"/>
          <p:cNvPicPr>
            <a:picLocks noChangeAspect="1"/>
          </p:cNvPicPr>
          <p:nvPr/>
        </p:nvPicPr>
        <p:blipFill>
          <a:blip r:embed="rId3" cstate="print"/>
          <a:srcRect b="10423"/>
          <a:stretch>
            <a:fillRect/>
          </a:stretch>
        </p:blipFill>
        <p:spPr>
          <a:xfrm>
            <a:off x="2853648" y="1981200"/>
            <a:ext cx="5982504" cy="36576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Concepts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505200" y="4876800"/>
            <a:ext cx="243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Accent ceramic tile wall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16200000" flipV="1">
            <a:off x="4381499" y="3848101"/>
            <a:ext cx="1828802" cy="762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20399999"/>
            </a:camera>
            <a:lightRig rig="threePt" dir="t"/>
          </a:scene3d>
        </p:spPr>
      </p:cxn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16200000" flipV="1">
            <a:off x="5562600" y="3048000"/>
            <a:ext cx="1676400" cy="15240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20399999"/>
            </a:camera>
            <a:lightRig rig="threePt" dir="t"/>
          </a:scene3d>
        </p:spPr>
      </p:cxn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3429000" y="9144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err="1" smtClean="0">
                <a:solidFill>
                  <a:srgbClr val="FF0000"/>
                </a:solidFill>
                <a:latin typeface="+mn-lt"/>
              </a:rPr>
              <a:t>Downlighting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H="1">
            <a:off x="5943600" y="1828800"/>
            <a:ext cx="838200" cy="762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20399999"/>
            </a:camera>
            <a:lightRig rig="threePt" dir="t"/>
          </a:scene3d>
        </p:spPr>
      </p:cxn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172200" y="1066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Linear Fluorescent</a:t>
            </a: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>
            <a:off x="4419600" y="1447800"/>
            <a:ext cx="762000" cy="4572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20399999"/>
            </a:camera>
            <a:lightRig rig="threePt" dir="t"/>
          </a:scene3d>
        </p:spPr>
      </p:cxn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5867400" y="49530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Light Attraction for elevator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pic>
        <p:nvPicPr>
          <p:cNvPr id="16" name="Picture 15" descr="A101.jpg"/>
          <p:cNvPicPr>
            <a:picLocks noChangeAspect="1"/>
          </p:cNvPicPr>
          <p:nvPr/>
        </p:nvPicPr>
        <p:blipFill>
          <a:blip r:embed="rId4" cstate="print"/>
          <a:srcRect l="19641" t="12795" r="6409" b="13913"/>
          <a:stretch>
            <a:fillRect/>
          </a:stretch>
        </p:blipFill>
        <p:spPr>
          <a:xfrm>
            <a:off x="152400" y="838200"/>
            <a:ext cx="2438400" cy="1593088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 bwMode="auto">
          <a:xfrm>
            <a:off x="1066800" y="1674812"/>
            <a:ext cx="533400" cy="1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5" descr="Computer_la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143000"/>
            <a:ext cx="2524125" cy="1981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0" name="Picture 6" descr="College Laboratory.jpg"/>
          <p:cNvPicPr>
            <a:picLocks noChangeAspect="1"/>
          </p:cNvPicPr>
          <p:nvPr/>
        </p:nvPicPr>
        <p:blipFill>
          <a:blip r:embed="rId4"/>
          <a:srcRect r="12318"/>
          <a:stretch>
            <a:fillRect/>
          </a:stretch>
        </p:blipFill>
        <p:spPr bwMode="auto">
          <a:xfrm>
            <a:off x="304800" y="3810000"/>
            <a:ext cx="25146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1" name="Picture 7" descr="Auditorium.jpg"/>
          <p:cNvPicPr>
            <a:picLocks noChangeAspect="1"/>
          </p:cNvPicPr>
          <p:nvPr/>
        </p:nvPicPr>
        <p:blipFill>
          <a:blip r:embed="rId5"/>
          <a:srcRect r="28250"/>
          <a:stretch>
            <a:fillRect/>
          </a:stretch>
        </p:blipFill>
        <p:spPr bwMode="auto">
          <a:xfrm>
            <a:off x="3124200" y="3810000"/>
            <a:ext cx="2667000" cy="1828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2" name="Picture 8" descr="3D Cave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1143000"/>
            <a:ext cx="2667000" cy="2000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81000" y="5715000"/>
            <a:ext cx="2667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800" kern="0" dirty="0">
                <a:latin typeface="+mn-lt"/>
              </a:rPr>
              <a:t>http://constructlab.com/images/College%20University%20(23)%20cropped%20small.JPG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28600" y="32004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800" kern="0" dirty="0">
                <a:latin typeface="+mn-lt"/>
              </a:rPr>
              <a:t>http://www.aviationtechcenter.com/images2/Computer_lab.jpg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971800" y="5715000"/>
            <a:ext cx="2819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800" kern="0" dirty="0">
                <a:latin typeface="+mn-lt"/>
              </a:rPr>
              <a:t>http://paulstamatiou.com/wp-content/ uploads/ 2007/10/mizzou_macs.jpg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3124200" y="32004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800" kern="0" dirty="0">
                <a:latin typeface="+mn-lt"/>
              </a:rPr>
              <a:t>http://www.engin.umich.edu/caen/campcaen/ph </a:t>
            </a:r>
            <a:r>
              <a:rPr lang="en-US" sz="800" kern="0" dirty="0" err="1">
                <a:latin typeface="+mn-lt"/>
              </a:rPr>
              <a:t>otos</a:t>
            </a:r>
            <a:r>
              <a:rPr lang="en-US" sz="800" kern="0" dirty="0">
                <a:latin typeface="+mn-lt"/>
              </a:rPr>
              <a:t>/cave_princecar.jpg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096000" y="5715000"/>
            <a:ext cx="2895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800" kern="0" dirty="0">
                <a:latin typeface="+mn-lt"/>
              </a:rPr>
              <a:t>http://photos.igougo.com/images/p9423-College_Station-My_22nd_Birthday_at_Garcias.jpg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172200" y="32004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800" kern="0" dirty="0">
                <a:latin typeface="+mn-lt"/>
              </a:rPr>
              <a:t>http://www.allegany.edu/bedford/Images/BCCFacCWsmall.jpg</a:t>
            </a:r>
          </a:p>
        </p:txBody>
      </p:sp>
      <p:pic>
        <p:nvPicPr>
          <p:cNvPr id="4109" name="Picture 20" descr="Faculty Office.jpg"/>
          <p:cNvPicPr>
            <a:picLocks noChangeAspect="1"/>
          </p:cNvPicPr>
          <p:nvPr/>
        </p:nvPicPr>
        <p:blipFill>
          <a:blip r:embed="rId7"/>
          <a:srcRect r="10216"/>
          <a:stretch>
            <a:fillRect/>
          </a:stretch>
        </p:blipFill>
        <p:spPr bwMode="auto">
          <a:xfrm>
            <a:off x="6159500" y="1143000"/>
            <a:ext cx="2679700" cy="1981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10" name="Picture 21" descr="Retaurant.jpg"/>
          <p:cNvPicPr>
            <a:picLocks noChangeAspect="1"/>
          </p:cNvPicPr>
          <p:nvPr/>
        </p:nvPicPr>
        <p:blipFill>
          <a:blip r:embed="rId8"/>
          <a:srcRect r="4111"/>
          <a:stretch>
            <a:fillRect/>
          </a:stretch>
        </p:blipFill>
        <p:spPr bwMode="auto">
          <a:xfrm>
            <a:off x="6172200" y="3784600"/>
            <a:ext cx="2667000" cy="1854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Uses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afe.jpg"/>
          <p:cNvPicPr>
            <a:picLocks noChangeAspect="1"/>
          </p:cNvPicPr>
          <p:nvPr/>
        </p:nvPicPr>
        <p:blipFill>
          <a:blip r:embed="rId3"/>
          <a:srcRect r="10753"/>
          <a:stretch>
            <a:fillRect/>
          </a:stretch>
        </p:blipFill>
        <p:spPr>
          <a:xfrm>
            <a:off x="2743200" y="1905000"/>
            <a:ext cx="5936563" cy="40386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Concepts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457200" y="41910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Decorative </a:t>
            </a:r>
            <a:endParaRPr lang="en-US" sz="2000" kern="0" dirty="0" smtClean="0">
              <a:solidFill>
                <a:srgbClr val="FF0000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Sconce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V="1">
            <a:off x="2514600" y="3505200"/>
            <a:ext cx="1676400" cy="8382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20399999"/>
            </a:camera>
            <a:lightRig rig="threePt" dir="t"/>
          </a:scene3d>
        </p:spPr>
      </p:cxn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7543800" y="3581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Ceiling</a:t>
            </a: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Slot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5400000" flipH="1" flipV="1">
            <a:off x="3597594" y="5013007"/>
            <a:ext cx="664783" cy="239971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20399999"/>
            </a:camera>
            <a:lightRig rig="threePt" dir="t"/>
          </a:scene3d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rot="10800000">
            <a:off x="7239002" y="2209800"/>
            <a:ext cx="1371599" cy="11430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20399999"/>
            </a:camera>
            <a:lightRig rig="threePt" dir="t"/>
          </a:scene3d>
        </p:spPr>
      </p:cxn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447800" y="5181600"/>
            <a:ext cx="2438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Light Attraction for Elevator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41" name="Straight Arrow Connector 40"/>
          <p:cNvCxnSpPr>
            <a:cxnSpLocks noChangeShapeType="1"/>
          </p:cNvCxnSpPr>
          <p:nvPr/>
        </p:nvCxnSpPr>
        <p:spPr bwMode="auto">
          <a:xfrm rot="4860000">
            <a:off x="5501402" y="2440195"/>
            <a:ext cx="1613703" cy="86114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20399999"/>
            </a:camera>
            <a:lightRig rig="threePt" dir="t"/>
          </a:scene3d>
        </p:spPr>
      </p:cxn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6477000" y="1447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Pendant task lighting 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pic>
        <p:nvPicPr>
          <p:cNvPr id="27" name="Picture 26" descr="A101.jpg"/>
          <p:cNvPicPr>
            <a:picLocks noChangeAspect="1"/>
          </p:cNvPicPr>
          <p:nvPr/>
        </p:nvPicPr>
        <p:blipFill>
          <a:blip r:embed="rId4" cstate="print"/>
          <a:srcRect l="17102" t="7075" b="15094"/>
          <a:stretch>
            <a:fillRect/>
          </a:stretch>
        </p:blipFill>
        <p:spPr>
          <a:xfrm>
            <a:off x="76200" y="838200"/>
            <a:ext cx="2462415" cy="1524000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 bwMode="auto">
          <a:xfrm rot="16200000" flipH="1">
            <a:off x="1524000" y="1752600"/>
            <a:ext cx="304800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A10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599" y="1219200"/>
            <a:ext cx="3842353" cy="25146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6388" name="Picture 3" descr="Auditorium Enlarged Plan.jpg"/>
          <p:cNvPicPr>
            <a:picLocks noChangeAspect="1"/>
          </p:cNvPicPr>
          <p:nvPr/>
        </p:nvPicPr>
        <p:blipFill>
          <a:blip r:embed="rId4"/>
          <a:srcRect l="3555"/>
          <a:stretch>
            <a:fillRect/>
          </a:stretch>
        </p:blipFill>
        <p:spPr bwMode="auto">
          <a:xfrm>
            <a:off x="5029200" y="980628"/>
            <a:ext cx="3124200" cy="50534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000" kern="0" dirty="0" smtClean="0">
                <a:latin typeface="+mn-lt"/>
              </a:rPr>
              <a:t>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Auditorium</a:t>
            </a:r>
            <a:endParaRPr lang="en-US" sz="2000" b="1" kern="0" dirty="0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General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3" descr="Auditorium Enlarged Plan.jpg"/>
          <p:cNvPicPr>
            <a:picLocks noChangeAspect="1"/>
          </p:cNvPicPr>
          <p:nvPr/>
        </p:nvPicPr>
        <p:blipFill>
          <a:blip r:embed="rId3"/>
          <a:srcRect l="3555" t="1508" b="5620"/>
          <a:stretch>
            <a:fillRect/>
          </a:stretch>
        </p:blipFill>
        <p:spPr bwMode="auto">
          <a:xfrm rot="5400000">
            <a:off x="3595794" y="547794"/>
            <a:ext cx="4191000" cy="629581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000" kern="0" dirty="0" smtClean="0">
                <a:latin typeface="+mn-lt"/>
              </a:rPr>
              <a:t>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Auditorium</a:t>
            </a:r>
            <a:endParaRPr lang="en-US" sz="2000" b="1" kern="0" dirty="0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General Info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Plan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Straight Connector 9"/>
          <p:cNvCxnSpPr>
            <a:cxnSpLocks noChangeShapeType="1"/>
          </p:cNvCxnSpPr>
          <p:nvPr/>
        </p:nvCxnSpPr>
        <p:spPr bwMode="auto">
          <a:xfrm rot="10800000">
            <a:off x="3610189" y="4114800"/>
            <a:ext cx="914403" cy="6858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 rot="10800000">
            <a:off x="6505788" y="1905000"/>
            <a:ext cx="685800" cy="762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cxn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6200" y="914400"/>
            <a:ext cx="2286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FF00"/>
                </a:solidFill>
                <a:latin typeface="+mn-lt"/>
              </a:rPr>
              <a:t>GWB</a:t>
            </a: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Metal Fascia</a:t>
            </a: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</a:rPr>
              <a:t>Acoustic Panel</a:t>
            </a: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7030A0"/>
                </a:solidFill>
                <a:latin typeface="+mn-lt"/>
              </a:rPr>
              <a:t>Perforated GWB</a:t>
            </a: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C000"/>
                </a:solidFill>
                <a:latin typeface="+mn-lt"/>
              </a:rPr>
              <a:t>Ceramic Tile</a:t>
            </a: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solidFill>
                <a:srgbClr val="7030A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15" name="Straight Connector 5"/>
          <p:cNvCxnSpPr>
            <a:cxnSpLocks noChangeShapeType="1"/>
          </p:cNvCxnSpPr>
          <p:nvPr/>
        </p:nvCxnSpPr>
        <p:spPr bwMode="auto">
          <a:xfrm>
            <a:off x="6200988" y="1905000"/>
            <a:ext cx="304800" cy="15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scene3d>
            <a:camera prst="orthographicFront">
              <a:rot lat="0" lon="0" rev="21299999"/>
            </a:camera>
            <a:lightRig rig="threePt" dir="t"/>
          </a:scene3d>
        </p:spPr>
      </p:cxnSp>
      <p:cxnSp>
        <p:nvCxnSpPr>
          <p:cNvPr id="27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6162491" y="1943497"/>
            <a:ext cx="76994" cy="158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scene3d>
            <a:camera prst="orthographicFront">
              <a:rot lat="0" lon="0" rev="21299999"/>
            </a:camera>
            <a:lightRig rig="threePt" dir="t"/>
          </a:scene3d>
        </p:spPr>
      </p:cxnSp>
      <p:cxnSp>
        <p:nvCxnSpPr>
          <p:cNvPr id="40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7152694" y="1942306"/>
            <a:ext cx="76200" cy="158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scene3d>
            <a:camera prst="orthographicFront">
              <a:rot lat="0" lon="0" rev="21299999"/>
            </a:camera>
            <a:lightRig rig="threePt" dir="t"/>
          </a:scene3d>
        </p:spPr>
      </p:cxnSp>
      <p:cxnSp>
        <p:nvCxnSpPr>
          <p:cNvPr id="47" name="Straight Connector 5"/>
          <p:cNvCxnSpPr>
            <a:cxnSpLocks noChangeShapeType="1"/>
          </p:cNvCxnSpPr>
          <p:nvPr/>
        </p:nvCxnSpPr>
        <p:spPr bwMode="auto">
          <a:xfrm>
            <a:off x="5286588" y="1905000"/>
            <a:ext cx="304800" cy="15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scene3d>
            <a:camera prst="orthographicFront">
              <a:rot lat="0" lon="0" rev="21299999"/>
            </a:camera>
            <a:lightRig rig="threePt" dir="t"/>
          </a:scene3d>
        </p:spPr>
      </p:cxnSp>
      <p:cxnSp>
        <p:nvCxnSpPr>
          <p:cNvPr id="50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5247694" y="1943100"/>
            <a:ext cx="76994" cy="794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scene3d>
            <a:camera prst="orthographicFront">
              <a:rot lat="0" lon="0" rev="21299999"/>
            </a:camera>
            <a:lightRig rig="threePt" dir="t"/>
          </a:scene3d>
        </p:spPr>
      </p:cxnSp>
      <p:cxnSp>
        <p:nvCxnSpPr>
          <p:cNvPr id="81" name="Straight Connector 80"/>
          <p:cNvCxnSpPr>
            <a:cxnSpLocks noChangeShapeType="1"/>
          </p:cNvCxnSpPr>
          <p:nvPr/>
        </p:nvCxnSpPr>
        <p:spPr bwMode="auto">
          <a:xfrm rot="10800000">
            <a:off x="5591388" y="1905000"/>
            <a:ext cx="457200" cy="762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scene3d>
            <a:camera prst="orthographicFront">
              <a:rot lat="0" lon="0" rev="300000"/>
            </a:camera>
            <a:lightRig rig="threePt" dir="t"/>
          </a:scene3d>
        </p:spPr>
      </p:cxnSp>
      <p:cxnSp>
        <p:nvCxnSpPr>
          <p:cNvPr id="90" name="Straight Connector 89"/>
          <p:cNvCxnSpPr/>
          <p:nvPr/>
        </p:nvCxnSpPr>
        <p:spPr bwMode="auto">
          <a:xfrm>
            <a:off x="4372188" y="1905000"/>
            <a:ext cx="914400" cy="76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>
            <a:off x="5286588" y="1981200"/>
            <a:ext cx="1524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299999"/>
            </a:camera>
            <a:lightRig rig="threePt" dir="t"/>
          </a:scene3d>
        </p:spPr>
      </p:cxnSp>
      <p:cxnSp>
        <p:nvCxnSpPr>
          <p:cNvPr id="98" name="Straight Connector 97"/>
          <p:cNvCxnSpPr/>
          <p:nvPr/>
        </p:nvCxnSpPr>
        <p:spPr bwMode="auto">
          <a:xfrm>
            <a:off x="6200988" y="1981200"/>
            <a:ext cx="1524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299999"/>
            </a:camera>
            <a:lightRig rig="threePt" dir="t"/>
          </a:scene3d>
        </p:spPr>
      </p:cxnSp>
      <p:cxnSp>
        <p:nvCxnSpPr>
          <p:cNvPr id="134" name="Straight Connector 5"/>
          <p:cNvCxnSpPr>
            <a:cxnSpLocks noChangeShapeType="1"/>
          </p:cNvCxnSpPr>
          <p:nvPr/>
        </p:nvCxnSpPr>
        <p:spPr bwMode="auto">
          <a:xfrm>
            <a:off x="7115388" y="1904603"/>
            <a:ext cx="381000" cy="1985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scene3d>
            <a:camera prst="orthographicFront">
              <a:rot lat="0" lon="0" rev="21299999"/>
            </a:camera>
            <a:lightRig rig="threePt" dir="t"/>
          </a:scene3d>
        </p:spPr>
      </p:cxnSp>
      <p:cxnSp>
        <p:nvCxnSpPr>
          <p:cNvPr id="136" name="Straight Connector 5"/>
          <p:cNvCxnSpPr>
            <a:cxnSpLocks noChangeShapeType="1"/>
          </p:cNvCxnSpPr>
          <p:nvPr/>
        </p:nvCxnSpPr>
        <p:spPr bwMode="auto">
          <a:xfrm>
            <a:off x="7496388" y="1981200"/>
            <a:ext cx="685800" cy="411480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scene3d>
            <a:camera prst="orthographicFront">
              <a:rot lat="0" lon="0" rev="21299999"/>
            </a:camera>
            <a:lightRig rig="threePt" dir="t"/>
          </a:scene3d>
        </p:spPr>
      </p:cxnSp>
      <p:cxnSp>
        <p:nvCxnSpPr>
          <p:cNvPr id="143" name="Straight Connector 9"/>
          <p:cNvCxnSpPr>
            <a:cxnSpLocks noChangeShapeType="1"/>
          </p:cNvCxnSpPr>
          <p:nvPr/>
        </p:nvCxnSpPr>
        <p:spPr bwMode="auto">
          <a:xfrm flipV="1">
            <a:off x="3610188" y="2286000"/>
            <a:ext cx="838201" cy="6858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5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3039482" y="3543300"/>
            <a:ext cx="1142206" cy="794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48" name="Straight Connector 9"/>
          <p:cNvCxnSpPr>
            <a:cxnSpLocks noChangeShapeType="1"/>
          </p:cNvCxnSpPr>
          <p:nvPr/>
        </p:nvCxnSpPr>
        <p:spPr bwMode="auto">
          <a:xfrm flipV="1">
            <a:off x="3381588" y="1905000"/>
            <a:ext cx="990600" cy="7620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187" name="Straight Connector 186"/>
          <p:cNvCxnSpPr/>
          <p:nvPr/>
        </p:nvCxnSpPr>
        <p:spPr bwMode="auto">
          <a:xfrm rot="5400000">
            <a:off x="7991889" y="2628307"/>
            <a:ext cx="380206" cy="198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1" name="Straight Connector 190"/>
          <p:cNvCxnSpPr/>
          <p:nvPr/>
        </p:nvCxnSpPr>
        <p:spPr bwMode="auto">
          <a:xfrm rot="16200000" flipH="1">
            <a:off x="7991689" y="4457700"/>
            <a:ext cx="380999" cy="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3" name="Straight Connector 5"/>
          <p:cNvCxnSpPr>
            <a:cxnSpLocks noChangeShapeType="1"/>
          </p:cNvCxnSpPr>
          <p:nvPr/>
        </p:nvCxnSpPr>
        <p:spPr bwMode="auto">
          <a:xfrm flipV="1">
            <a:off x="7496388" y="4572000"/>
            <a:ext cx="685800" cy="609600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scene3d>
            <a:camera prst="orthographicFront">
              <a:rot lat="0" lon="0" rev="21299999"/>
            </a:camera>
            <a:lightRig rig="threePt" dir="t"/>
          </a:scene3d>
        </p:spPr>
      </p:cxnSp>
      <p:sp>
        <p:nvSpPr>
          <p:cNvPr id="197" name="Arc 196"/>
          <p:cNvSpPr/>
          <p:nvPr/>
        </p:nvSpPr>
        <p:spPr bwMode="auto">
          <a:xfrm rot="15097297">
            <a:off x="8009438" y="3108752"/>
            <a:ext cx="226469" cy="377732"/>
          </a:xfrm>
          <a:prstGeom prst="arc">
            <a:avLst>
              <a:gd name="adj1" fmla="val 16663718"/>
              <a:gd name="adj2" fmla="val 2587797"/>
            </a:avLst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98" name="Arc 197"/>
          <p:cNvSpPr/>
          <p:nvPr/>
        </p:nvSpPr>
        <p:spPr bwMode="auto">
          <a:xfrm rot="8165951">
            <a:off x="7976707" y="3530937"/>
            <a:ext cx="226469" cy="377732"/>
          </a:xfrm>
          <a:prstGeom prst="arc">
            <a:avLst>
              <a:gd name="adj1" fmla="val 16663718"/>
              <a:gd name="adj2" fmla="val 2587797"/>
            </a:avLst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11" name="Straight Connector 5"/>
          <p:cNvCxnSpPr>
            <a:cxnSpLocks noChangeShapeType="1"/>
          </p:cNvCxnSpPr>
          <p:nvPr/>
        </p:nvCxnSpPr>
        <p:spPr bwMode="auto">
          <a:xfrm flipV="1">
            <a:off x="7115388" y="5105400"/>
            <a:ext cx="381000" cy="76200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scene3d>
            <a:camera prst="orthographicFront">
              <a:rot lat="0" lon="0" rev="21180000"/>
            </a:camera>
            <a:lightRig rig="threePt" dir="t"/>
          </a:scene3d>
        </p:spPr>
      </p:cxnSp>
      <p:cxnSp>
        <p:nvCxnSpPr>
          <p:cNvPr id="216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7078082" y="5142706"/>
            <a:ext cx="76200" cy="158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scene3d>
            <a:camera prst="orthographicFront">
              <a:rot lat="0" lon="0" rev="300000"/>
            </a:camera>
            <a:lightRig rig="threePt" dir="t"/>
          </a:scene3d>
        </p:spPr>
      </p:cxnSp>
      <p:cxnSp>
        <p:nvCxnSpPr>
          <p:cNvPr id="251" name="Straight Connector 250"/>
          <p:cNvCxnSpPr>
            <a:cxnSpLocks noChangeShapeType="1"/>
          </p:cNvCxnSpPr>
          <p:nvPr/>
        </p:nvCxnSpPr>
        <p:spPr bwMode="auto">
          <a:xfrm rot="10800000" flipV="1">
            <a:off x="6505788" y="5003792"/>
            <a:ext cx="762000" cy="254007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scene3d>
            <a:camera prst="orthographicFront">
              <a:rot lat="0" lon="0" rev="20820000"/>
            </a:camera>
            <a:lightRig rig="threePt" dir="t"/>
          </a:scene3d>
        </p:spPr>
      </p:cxnSp>
      <p:cxnSp>
        <p:nvCxnSpPr>
          <p:cNvPr id="256" name="Straight Connector 255"/>
          <p:cNvCxnSpPr/>
          <p:nvPr/>
        </p:nvCxnSpPr>
        <p:spPr bwMode="auto">
          <a:xfrm>
            <a:off x="7191588" y="1981200"/>
            <a:ext cx="1524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299999"/>
            </a:camera>
            <a:lightRig rig="threePt" dir="t"/>
          </a:scene3d>
        </p:spPr>
      </p:cxnSp>
      <p:cxnSp>
        <p:nvCxnSpPr>
          <p:cNvPr id="257" name="Straight Connector 5"/>
          <p:cNvCxnSpPr>
            <a:cxnSpLocks noChangeShapeType="1"/>
          </p:cNvCxnSpPr>
          <p:nvPr/>
        </p:nvCxnSpPr>
        <p:spPr bwMode="auto">
          <a:xfrm>
            <a:off x="6200988" y="5181600"/>
            <a:ext cx="304800" cy="15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scene3d>
            <a:camera prst="orthographicFront">
              <a:rot lat="0" lon="0" rev="300000"/>
            </a:camera>
            <a:lightRig rig="threePt" dir="t"/>
          </a:scene3d>
        </p:spPr>
      </p:cxnSp>
      <p:cxnSp>
        <p:nvCxnSpPr>
          <p:cNvPr id="263" name="Straight Connector 262"/>
          <p:cNvCxnSpPr>
            <a:cxnSpLocks noChangeShapeType="1"/>
          </p:cNvCxnSpPr>
          <p:nvPr/>
        </p:nvCxnSpPr>
        <p:spPr bwMode="auto">
          <a:xfrm rot="10800000">
            <a:off x="5667588" y="1905001"/>
            <a:ext cx="457200" cy="762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scene3d>
            <a:camera prst="orthographicFront">
              <a:rot lat="0" lon="0" rev="300000"/>
            </a:camera>
            <a:lightRig rig="threePt" dir="t"/>
          </a:scene3d>
        </p:spPr>
      </p:cxnSp>
      <p:cxnSp>
        <p:nvCxnSpPr>
          <p:cNvPr id="264" name="Straight Connector 263"/>
          <p:cNvCxnSpPr>
            <a:cxnSpLocks noChangeShapeType="1"/>
          </p:cNvCxnSpPr>
          <p:nvPr/>
        </p:nvCxnSpPr>
        <p:spPr bwMode="auto">
          <a:xfrm rot="10800000">
            <a:off x="5743788" y="1905001"/>
            <a:ext cx="457200" cy="7620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scene3d>
            <a:camera prst="orthographicFront">
              <a:rot lat="0" lon="0" rev="300000"/>
            </a:camera>
            <a:lightRig rig="threePt" dir="t"/>
          </a:scene3d>
        </p:spPr>
      </p:cxnSp>
      <p:sp>
        <p:nvSpPr>
          <p:cNvPr id="266" name="Rectangle 265"/>
          <p:cNvSpPr/>
          <p:nvPr/>
        </p:nvSpPr>
        <p:spPr bwMode="auto">
          <a:xfrm>
            <a:off x="7115388" y="1905000"/>
            <a:ext cx="76200" cy="762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269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6163682" y="5142706"/>
            <a:ext cx="76200" cy="1588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scene3d>
            <a:camera prst="orthographicFront">
              <a:rot lat="0" lon="0" rev="300000"/>
            </a:camera>
            <a:lightRig rig="threePt" dir="t"/>
          </a:scene3d>
        </p:spPr>
      </p:cxnSp>
      <p:cxnSp>
        <p:nvCxnSpPr>
          <p:cNvPr id="270" name="Straight Connector 269"/>
          <p:cNvCxnSpPr>
            <a:cxnSpLocks noChangeShapeType="1"/>
          </p:cNvCxnSpPr>
          <p:nvPr/>
        </p:nvCxnSpPr>
        <p:spPr bwMode="auto">
          <a:xfrm rot="10800000">
            <a:off x="5743788" y="5105402"/>
            <a:ext cx="457200" cy="1189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scene3d>
            <a:camera prst="orthographicFront">
              <a:rot lat="0" lon="0" rev="300000"/>
            </a:camera>
            <a:lightRig rig="threePt" dir="t"/>
          </a:scene3d>
        </p:spPr>
      </p:cxnSp>
      <p:cxnSp>
        <p:nvCxnSpPr>
          <p:cNvPr id="275" name="Straight Connector 5"/>
          <p:cNvCxnSpPr>
            <a:cxnSpLocks noChangeShapeType="1"/>
          </p:cNvCxnSpPr>
          <p:nvPr/>
        </p:nvCxnSpPr>
        <p:spPr bwMode="auto">
          <a:xfrm>
            <a:off x="5286588" y="5181600"/>
            <a:ext cx="304800" cy="1588"/>
          </a:xfrm>
          <a:prstGeom prst="lin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scene3d>
            <a:camera prst="orthographicFront">
              <a:rot lat="0" lon="0" rev="300000"/>
            </a:camera>
            <a:lightRig rig="threePt" dir="t"/>
          </a:scene3d>
        </p:spPr>
      </p:cxnSp>
      <p:cxnSp>
        <p:nvCxnSpPr>
          <p:cNvPr id="276" name="Straight Connector 275"/>
          <p:cNvCxnSpPr/>
          <p:nvPr/>
        </p:nvCxnSpPr>
        <p:spPr bwMode="auto">
          <a:xfrm>
            <a:off x="6200988" y="5103812"/>
            <a:ext cx="1524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300000"/>
            </a:camera>
            <a:lightRig rig="threePt" dir="t"/>
          </a:scene3d>
        </p:spPr>
      </p:cxnSp>
      <p:cxnSp>
        <p:nvCxnSpPr>
          <p:cNvPr id="281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5248488" y="5142706"/>
            <a:ext cx="76994" cy="794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scene3d>
            <a:camera prst="orthographicFront">
              <a:rot lat="0" lon="0" rev="540000"/>
            </a:camera>
            <a:lightRig rig="threePt" dir="t"/>
          </a:scene3d>
        </p:spPr>
      </p:cxnSp>
      <p:cxnSp>
        <p:nvCxnSpPr>
          <p:cNvPr id="282" name="Straight Connector 281"/>
          <p:cNvCxnSpPr>
            <a:cxnSpLocks noChangeShapeType="1"/>
          </p:cNvCxnSpPr>
          <p:nvPr/>
        </p:nvCxnSpPr>
        <p:spPr bwMode="auto">
          <a:xfrm rot="10800000">
            <a:off x="4829388" y="5103811"/>
            <a:ext cx="609600" cy="1588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scene3d>
            <a:camera prst="orthographicFront">
              <a:rot lat="0" lon="0" rev="300000"/>
            </a:camera>
            <a:lightRig rig="threePt" dir="t"/>
          </a:scene3d>
        </p:spPr>
      </p:cxnSp>
      <p:cxnSp>
        <p:nvCxnSpPr>
          <p:cNvPr id="283" name="Straight Connector 282"/>
          <p:cNvCxnSpPr>
            <a:cxnSpLocks noChangeShapeType="1"/>
          </p:cNvCxnSpPr>
          <p:nvPr/>
        </p:nvCxnSpPr>
        <p:spPr bwMode="auto">
          <a:xfrm rot="10800000" flipV="1">
            <a:off x="4372188" y="5106988"/>
            <a:ext cx="457202" cy="111918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scene3d>
            <a:camera prst="orthographicFront">
              <a:rot lat="0" lon="0" rev="21060000"/>
            </a:camera>
            <a:lightRig rig="threePt" dir="t"/>
          </a:scene3d>
        </p:spPr>
      </p:cxnSp>
      <p:cxnSp>
        <p:nvCxnSpPr>
          <p:cNvPr id="287" name="Straight Connector 9"/>
          <p:cNvCxnSpPr>
            <a:cxnSpLocks noChangeShapeType="1"/>
          </p:cNvCxnSpPr>
          <p:nvPr/>
        </p:nvCxnSpPr>
        <p:spPr bwMode="auto">
          <a:xfrm rot="10800000">
            <a:off x="3762589" y="4724399"/>
            <a:ext cx="609607" cy="457203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91" name="Straight Connector 9"/>
          <p:cNvCxnSpPr>
            <a:cxnSpLocks noChangeShapeType="1"/>
          </p:cNvCxnSpPr>
          <p:nvPr/>
        </p:nvCxnSpPr>
        <p:spPr bwMode="auto">
          <a:xfrm rot="10800000">
            <a:off x="3229188" y="4324350"/>
            <a:ext cx="381000" cy="28575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294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2810775" y="3390213"/>
            <a:ext cx="837408" cy="583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302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3153385" y="2742803"/>
            <a:ext cx="304008" cy="152402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  <p:cxnSp>
        <p:nvCxnSpPr>
          <p:cNvPr id="308" name="Straight Connector 307"/>
          <p:cNvCxnSpPr>
            <a:cxnSpLocks noChangeShapeType="1"/>
          </p:cNvCxnSpPr>
          <p:nvPr/>
        </p:nvCxnSpPr>
        <p:spPr bwMode="auto">
          <a:xfrm rot="10800000" flipV="1">
            <a:off x="5667589" y="5105400"/>
            <a:ext cx="381001" cy="99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scene3d>
            <a:camera prst="orthographicFront">
              <a:rot lat="0" lon="0" rev="300000"/>
            </a:camera>
            <a:lightRig rig="threePt" dir="t"/>
          </a:scene3d>
        </p:spPr>
      </p:cxnSp>
      <p:cxnSp>
        <p:nvCxnSpPr>
          <p:cNvPr id="310" name="Straight Connector 309"/>
          <p:cNvCxnSpPr>
            <a:cxnSpLocks noChangeShapeType="1"/>
          </p:cNvCxnSpPr>
          <p:nvPr/>
        </p:nvCxnSpPr>
        <p:spPr bwMode="auto">
          <a:xfrm rot="10800000" flipV="1">
            <a:off x="5591389" y="5105400"/>
            <a:ext cx="381001" cy="990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  <a:scene3d>
            <a:camera prst="orthographicFront">
              <a:rot lat="0" lon="0" rev="480000"/>
            </a:camera>
            <a:lightRig rig="threePt" dir="t"/>
          </a:scene3d>
        </p:spPr>
      </p:cxnSp>
      <p:cxnSp>
        <p:nvCxnSpPr>
          <p:cNvPr id="321" name="Straight Connector 9"/>
          <p:cNvCxnSpPr>
            <a:cxnSpLocks noChangeShapeType="1"/>
          </p:cNvCxnSpPr>
          <p:nvPr/>
        </p:nvCxnSpPr>
        <p:spPr bwMode="auto">
          <a:xfrm rot="5400000" flipH="1" flipV="1">
            <a:off x="3114094" y="4229100"/>
            <a:ext cx="229394" cy="794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uditorium RC no lights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0"/>
            <a:ext cx="5627077" cy="6858000"/>
          </a:xfrm>
          <a:prstGeom prst="rect">
            <a:avLst/>
          </a:prstGeom>
          <a:scene3d>
            <a:camera prst="orthographicFront">
              <a:rot lat="0" lon="0" rev="4500000"/>
            </a:camera>
            <a:lightRig rig="threePt" dir="t"/>
          </a:scene3d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General Info RCP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000" kern="0" dirty="0" smtClean="0">
                <a:latin typeface="+mn-lt"/>
              </a:rPr>
              <a:t>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Auditorium</a:t>
            </a:r>
            <a:endParaRPr lang="en-US" sz="2000" b="1" kern="0" dirty="0">
              <a:latin typeface="+mn-lt"/>
            </a:endParaRPr>
          </a:p>
        </p:txBody>
      </p:sp>
      <p:cxnSp>
        <p:nvCxnSpPr>
          <p:cNvPr id="54" name="Straight Arrow Connector 53"/>
          <p:cNvCxnSpPr>
            <a:cxnSpLocks noChangeShapeType="1"/>
          </p:cNvCxnSpPr>
          <p:nvPr/>
        </p:nvCxnSpPr>
        <p:spPr bwMode="auto">
          <a:xfrm rot="5400000" flipH="1" flipV="1">
            <a:off x="1600200" y="5029200"/>
            <a:ext cx="838200" cy="762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20399999"/>
            </a:camera>
            <a:lightRig rig="threePt" dir="t"/>
          </a:scene3d>
        </p:spPr>
      </p:cxnSp>
      <p:sp>
        <p:nvSpPr>
          <p:cNvPr id="61" name="Rectangle 3"/>
          <p:cNvSpPr txBox="1">
            <a:spLocks noChangeArrowheads="1"/>
          </p:cNvSpPr>
          <p:nvPr/>
        </p:nvSpPr>
        <p:spPr bwMode="auto">
          <a:xfrm>
            <a:off x="6705600" y="5715000"/>
            <a:ext cx="1905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GWB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62" name="Straight Arrow Connector 61"/>
          <p:cNvCxnSpPr>
            <a:cxnSpLocks noChangeShapeType="1"/>
          </p:cNvCxnSpPr>
          <p:nvPr/>
        </p:nvCxnSpPr>
        <p:spPr bwMode="auto">
          <a:xfrm rot="10800000">
            <a:off x="5334000" y="5181600"/>
            <a:ext cx="1295400" cy="6096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20399999"/>
            </a:camera>
            <a:lightRig rig="threePt" dir="t"/>
          </a:scene3d>
        </p:spPr>
      </p:cxn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-304800" y="5334000"/>
            <a:ext cx="304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GWB w/ TEXAA Acoustic  Covering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sp>
        <p:nvSpPr>
          <p:cNvPr id="72" name="Rectangle 3"/>
          <p:cNvSpPr txBox="1">
            <a:spLocks noChangeArrowheads="1"/>
          </p:cNvSpPr>
          <p:nvPr/>
        </p:nvSpPr>
        <p:spPr bwMode="auto">
          <a:xfrm>
            <a:off x="0" y="685800"/>
            <a:ext cx="556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Glass </a:t>
            </a:r>
            <a:r>
              <a:rPr lang="en-US" sz="2000" kern="0" dirty="0" err="1" smtClean="0">
                <a:solidFill>
                  <a:srgbClr val="FF0000"/>
                </a:solidFill>
                <a:latin typeface="+mn-lt"/>
              </a:rPr>
              <a:t>Fibre</a:t>
            </a: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 Reinforced </a:t>
            </a: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Gypsum Panel w/ TEXAA</a:t>
            </a: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 Acoustic Covering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73" name="Straight Arrow Connector 72"/>
          <p:cNvCxnSpPr>
            <a:cxnSpLocks noChangeShapeType="1"/>
          </p:cNvCxnSpPr>
          <p:nvPr/>
        </p:nvCxnSpPr>
        <p:spPr bwMode="auto">
          <a:xfrm>
            <a:off x="4191000" y="2000250"/>
            <a:ext cx="381000" cy="13335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20399999"/>
            </a:camera>
            <a:lightRig rig="threePt" dir="t"/>
          </a:scene3d>
        </p:spPr>
      </p:cxnSp>
      <p:sp>
        <p:nvSpPr>
          <p:cNvPr id="89" name="Rectangle 3"/>
          <p:cNvSpPr txBox="1">
            <a:spLocks noChangeArrowheads="1"/>
          </p:cNvSpPr>
          <p:nvPr/>
        </p:nvSpPr>
        <p:spPr bwMode="auto">
          <a:xfrm>
            <a:off x="5486400" y="762000"/>
            <a:ext cx="3657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Perforated Glass Fiber Reinforced Gypsum Panel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91" name="Straight Arrow Connector 90"/>
          <p:cNvCxnSpPr>
            <a:cxnSpLocks noChangeShapeType="1"/>
          </p:cNvCxnSpPr>
          <p:nvPr/>
        </p:nvCxnSpPr>
        <p:spPr bwMode="auto">
          <a:xfrm rot="16200000" flipH="1">
            <a:off x="5257800" y="1600200"/>
            <a:ext cx="838200" cy="2286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20399999"/>
            </a:camera>
            <a:lightRig rig="threePt" dir="t"/>
          </a:scene3d>
        </p:spPr>
      </p:cxnSp>
      <p:cxnSp>
        <p:nvCxnSpPr>
          <p:cNvPr id="99" name="Straight Arrow Connector 98"/>
          <p:cNvCxnSpPr>
            <a:cxnSpLocks noChangeShapeType="1"/>
          </p:cNvCxnSpPr>
          <p:nvPr/>
        </p:nvCxnSpPr>
        <p:spPr bwMode="auto">
          <a:xfrm rot="16200000" flipV="1">
            <a:off x="6096000" y="5410200"/>
            <a:ext cx="762000" cy="3048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20399999"/>
            </a:camera>
            <a:lightRig rig="threePt" dir="t"/>
          </a:scene3d>
        </p:spPr>
      </p:cxnSp>
      <p:cxnSp>
        <p:nvCxnSpPr>
          <p:cNvPr id="109" name="Straight Connector 108"/>
          <p:cNvCxnSpPr/>
          <p:nvPr/>
        </p:nvCxnSpPr>
        <p:spPr bwMode="auto">
          <a:xfrm>
            <a:off x="6400800" y="5943600"/>
            <a:ext cx="6858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>
            <a:off x="3276600" y="1219200"/>
            <a:ext cx="685800" cy="533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8" name="Straight Arrow Connector 117"/>
          <p:cNvCxnSpPr>
            <a:cxnSpLocks noChangeShapeType="1"/>
          </p:cNvCxnSpPr>
          <p:nvPr/>
        </p:nvCxnSpPr>
        <p:spPr bwMode="auto">
          <a:xfrm rot="10800000" flipV="1">
            <a:off x="3657600" y="914400"/>
            <a:ext cx="1828800" cy="16002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20399999"/>
            </a:camera>
            <a:lightRig rig="threePt" dir="t"/>
          </a:scene3d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Auditorium</a:t>
            </a:r>
            <a:endParaRPr lang="en-US" sz="2000" b="1" kern="0" dirty="0">
              <a:latin typeface="+mn-lt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7848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Goals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7543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Conceal light to not take away from architecture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Provide a modern appearance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r>
              <a:rPr lang="en-US" sz="2800" kern="0" dirty="0" smtClean="0">
                <a:latin typeface="+mn-lt"/>
              </a:rPr>
              <a:t>Controls for different scenes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Accent interesting ceiling and staggered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walls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Provide sufficient light levels for students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uditorium Wall Detail.jpg"/>
          <p:cNvPicPr>
            <a:picLocks noChangeAspect="1"/>
          </p:cNvPicPr>
          <p:nvPr/>
        </p:nvPicPr>
        <p:blipFill>
          <a:blip r:embed="rId3"/>
          <a:srcRect t="44135" b="25521"/>
          <a:stretch>
            <a:fillRect/>
          </a:stretch>
        </p:blipFill>
        <p:spPr>
          <a:xfrm>
            <a:off x="1143000" y="4953000"/>
            <a:ext cx="6483927" cy="990600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0" y="62484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defRPr/>
            </a:pPr>
            <a:r>
              <a:rPr lang="en-US" sz="2200" kern="0" dirty="0">
                <a:solidFill>
                  <a:srgbClr val="000000"/>
                </a:solidFill>
                <a:latin typeface="Aharoni" pitchFamily="2" charset="-79"/>
                <a:cs typeface="Aharoni" pitchFamily="2" charset="-79"/>
              </a:rPr>
              <a:t>Outdoor Space    Classroom    Lower Lobby    </a:t>
            </a:r>
            <a:r>
              <a:rPr lang="en-US" sz="2200" kern="0" dirty="0">
                <a:latin typeface="Aharoni" pitchFamily="2" charset="-79"/>
                <a:cs typeface="Aharoni" pitchFamily="2" charset="-79"/>
              </a:rPr>
              <a:t>Auditorium</a:t>
            </a:r>
          </a:p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000" kern="0" dirty="0" smtClean="0">
                <a:latin typeface="+mn-lt"/>
              </a:rPr>
              <a:t>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Auditorium</a:t>
            </a:r>
            <a:endParaRPr lang="en-US" sz="2000" b="1" kern="0" dirty="0">
              <a:latin typeface="+mn-lt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Section</a:t>
            </a:r>
          </a:p>
        </p:txBody>
      </p:sp>
      <p:pic>
        <p:nvPicPr>
          <p:cNvPr id="11" name="Picture 10" descr="Auditorium Section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" y="1236345"/>
            <a:ext cx="8001000" cy="3183255"/>
          </a:xfrm>
          <a:prstGeom prst="rect">
            <a:avLst/>
          </a:prstGeom>
        </p:spPr>
      </p:pic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1905000" y="4419600"/>
            <a:ext cx="1905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Lateral Wall Wash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20" name="Straight Arrow Connector 12"/>
          <p:cNvCxnSpPr>
            <a:cxnSpLocks noChangeShapeType="1"/>
          </p:cNvCxnSpPr>
          <p:nvPr/>
        </p:nvCxnSpPr>
        <p:spPr bwMode="auto">
          <a:xfrm rot="5400000" flipH="1" flipV="1">
            <a:off x="3544096" y="3771110"/>
            <a:ext cx="838195" cy="611187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uditorium Cove and Ceiling Detail copy.jpg"/>
          <p:cNvPicPr>
            <a:picLocks noChangeAspect="1"/>
          </p:cNvPicPr>
          <p:nvPr/>
        </p:nvPicPr>
        <p:blipFill>
          <a:blip r:embed="rId3" cstate="print"/>
          <a:srcRect l="4167" t="18871" r="15000" b="6419"/>
          <a:stretch>
            <a:fillRect/>
          </a:stretch>
        </p:blipFill>
        <p:spPr>
          <a:xfrm>
            <a:off x="685800" y="2438400"/>
            <a:ext cx="7391400" cy="3657600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000" kern="0" dirty="0" smtClean="0">
                <a:latin typeface="+mn-lt"/>
              </a:rPr>
              <a:t>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Auditorium</a:t>
            </a:r>
            <a:endParaRPr lang="en-US" sz="2000" b="1" kern="0" dirty="0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Staggered Ceiling Typical Detail</a:t>
            </a:r>
          </a:p>
        </p:txBody>
      </p:sp>
      <p:pic>
        <p:nvPicPr>
          <p:cNvPr id="7" name="Picture 6" descr="Auditorium Section No Lights.jpg"/>
          <p:cNvPicPr>
            <a:picLocks noChangeAspect="1"/>
          </p:cNvPicPr>
          <p:nvPr/>
        </p:nvPicPr>
        <p:blipFill>
          <a:blip r:embed="rId4" cstate="print"/>
          <a:srcRect t="8977" b="10233"/>
          <a:stretch>
            <a:fillRect/>
          </a:stretch>
        </p:blipFill>
        <p:spPr>
          <a:xfrm>
            <a:off x="228600" y="990600"/>
            <a:ext cx="4267200" cy="1371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2209800" y="1066800"/>
            <a:ext cx="685800" cy="609600"/>
          </a:xfrm>
          <a:prstGeom prst="rect">
            <a:avLst/>
          </a:prstGeom>
          <a:noFill/>
          <a:ln w="63500" cap="flat" cmpd="sng" algn="ctr">
            <a:solidFill>
              <a:schemeClr val="accent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5400000" flipH="1" flipV="1">
            <a:off x="2247900" y="4229100"/>
            <a:ext cx="838200" cy="4572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20399999"/>
            </a:camera>
            <a:lightRig rig="threePt" dir="t"/>
          </a:scene3d>
        </p:spPr>
      </p:cxn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-76200" y="4495800"/>
            <a:ext cx="304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Linear Task </a:t>
            </a: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Lighting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rot="10800000">
            <a:off x="3962400" y="3886200"/>
            <a:ext cx="2590800" cy="3810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  <a:scene3d>
            <a:camera prst="orthographicFront">
              <a:rot lat="0" lon="0" rev="20399999"/>
            </a:camera>
            <a:lightRig rig="threePt" dir="t"/>
          </a:scene3d>
        </p:spPr>
      </p:cxn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5715000" y="4724400"/>
            <a:ext cx="3048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Staggered Ceiling </a:t>
            </a: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Cove Lighting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000" kern="0" dirty="0" smtClean="0">
                <a:latin typeface="+mn-lt"/>
              </a:rPr>
              <a:t>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Auditorium</a:t>
            </a:r>
            <a:endParaRPr lang="en-US" sz="2000" b="1" kern="0" dirty="0">
              <a:latin typeface="+mn-lt"/>
            </a:endParaRPr>
          </a:p>
        </p:txBody>
      </p:sp>
      <p:pic>
        <p:nvPicPr>
          <p:cNvPr id="11" name="Picture 10" descr="Auditorium RCP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0"/>
            <a:ext cx="4953000" cy="6036469"/>
          </a:xfrm>
          <a:prstGeom prst="rect">
            <a:avLst/>
          </a:prstGeom>
          <a:scene3d>
            <a:camera prst="orthographicFront">
              <a:rot lat="0" lon="0" rev="4500000"/>
            </a:camera>
            <a:lightRig rig="threePt" dir="t"/>
          </a:scene3d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+mj-lt"/>
                <a:ea typeface="+mj-ea"/>
                <a:cs typeface="+mj-cs"/>
              </a:rPr>
              <a:t>RCP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3048000" y="5410196"/>
            <a:ext cx="220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Staggered </a:t>
            </a: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Ceiling Cove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15" name="Straight Arrow Connector 12"/>
          <p:cNvCxnSpPr>
            <a:cxnSpLocks noChangeShapeType="1"/>
          </p:cNvCxnSpPr>
          <p:nvPr/>
        </p:nvCxnSpPr>
        <p:spPr bwMode="auto">
          <a:xfrm rot="5400000" flipH="1" flipV="1">
            <a:off x="4115595" y="5028413"/>
            <a:ext cx="609597" cy="153987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1066800" y="5181588"/>
            <a:ext cx="220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Linear Task </a:t>
            </a: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Lighting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22" name="Straight Arrow Connector 12"/>
          <p:cNvCxnSpPr>
            <a:cxnSpLocks noChangeShapeType="1"/>
          </p:cNvCxnSpPr>
          <p:nvPr/>
        </p:nvCxnSpPr>
        <p:spPr bwMode="auto">
          <a:xfrm rot="5400000" flipH="1" flipV="1">
            <a:off x="2134395" y="4799805"/>
            <a:ext cx="609597" cy="153987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3" name="Rectangle 3"/>
          <p:cNvSpPr txBox="1">
            <a:spLocks noChangeArrowheads="1"/>
          </p:cNvSpPr>
          <p:nvPr/>
        </p:nvSpPr>
        <p:spPr bwMode="auto">
          <a:xfrm>
            <a:off x="-76200" y="4114800"/>
            <a:ext cx="220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Ceramic Tile Wall Cove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24" name="Straight Arrow Connector 12"/>
          <p:cNvCxnSpPr>
            <a:cxnSpLocks noChangeShapeType="1"/>
          </p:cNvCxnSpPr>
          <p:nvPr/>
        </p:nvCxnSpPr>
        <p:spPr bwMode="auto">
          <a:xfrm rot="5400000" flipH="1" flipV="1">
            <a:off x="1333500" y="3695700"/>
            <a:ext cx="457200" cy="3810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228600" y="838200"/>
            <a:ext cx="220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Wall Washers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30" name="Straight Arrow Connector 12"/>
          <p:cNvCxnSpPr>
            <a:cxnSpLocks noChangeShapeType="1"/>
          </p:cNvCxnSpPr>
          <p:nvPr/>
        </p:nvCxnSpPr>
        <p:spPr bwMode="auto">
          <a:xfrm rot="16200000" flipH="1">
            <a:off x="1409700" y="1333500"/>
            <a:ext cx="762000" cy="5334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5638800" y="5334000"/>
            <a:ext cx="220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Horizontal Wall</a:t>
            </a: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Washer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34" name="Straight Arrow Connector 12"/>
          <p:cNvCxnSpPr>
            <a:cxnSpLocks noChangeShapeType="1"/>
          </p:cNvCxnSpPr>
          <p:nvPr/>
        </p:nvCxnSpPr>
        <p:spPr bwMode="auto">
          <a:xfrm rot="16200000" flipV="1">
            <a:off x="5486400" y="4876800"/>
            <a:ext cx="533400" cy="3810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38" name="Rectangle 3"/>
          <p:cNvSpPr txBox="1">
            <a:spLocks noChangeArrowheads="1"/>
          </p:cNvSpPr>
          <p:nvPr/>
        </p:nvSpPr>
        <p:spPr bwMode="auto">
          <a:xfrm>
            <a:off x="6629400" y="4038600"/>
            <a:ext cx="2209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Fluorescent</a:t>
            </a:r>
          </a:p>
          <a:p>
            <a:pPr marL="342900" indent="-342900" algn="ctr">
              <a:spcBef>
                <a:spcPct val="20000"/>
              </a:spcBef>
              <a:buSzPct val="90000"/>
              <a:defRPr/>
            </a:pPr>
            <a:r>
              <a:rPr lang="en-US" sz="2000" kern="0" dirty="0" err="1" smtClean="0">
                <a:solidFill>
                  <a:srgbClr val="FF0000"/>
                </a:solidFill>
                <a:latin typeface="+mn-lt"/>
              </a:rPr>
              <a:t>Downlighting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39" name="Straight Arrow Connector 12"/>
          <p:cNvCxnSpPr>
            <a:cxnSpLocks noChangeShapeType="1"/>
          </p:cNvCxnSpPr>
          <p:nvPr/>
        </p:nvCxnSpPr>
        <p:spPr bwMode="auto">
          <a:xfrm rot="16200000" flipV="1">
            <a:off x="6477000" y="3581400"/>
            <a:ext cx="533400" cy="3810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000" kern="0" dirty="0" smtClean="0">
                <a:latin typeface="+mn-lt"/>
              </a:rPr>
              <a:t>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Auditorium</a:t>
            </a:r>
            <a:endParaRPr lang="en-US" sz="2000" b="1" kern="0" dirty="0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+mj-lt"/>
                <a:ea typeface="+mj-ea"/>
                <a:cs typeface="+mj-cs"/>
              </a:rPr>
              <a:t>Ceiling Graze and Wall Wash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3" descr="Auditorium Enlarged Plan.jpg"/>
          <p:cNvPicPr>
            <a:picLocks noChangeAspect="1"/>
          </p:cNvPicPr>
          <p:nvPr/>
        </p:nvPicPr>
        <p:blipFill>
          <a:blip r:embed="rId3" cstate="print"/>
          <a:srcRect l="3555"/>
          <a:stretch>
            <a:fillRect/>
          </a:stretch>
        </p:blipFill>
        <p:spPr bwMode="auto">
          <a:xfrm>
            <a:off x="381000" y="914400"/>
            <a:ext cx="1648819" cy="2667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 bwMode="auto">
          <a:xfrm rot="16200000" flipH="1">
            <a:off x="571500" y="1866901"/>
            <a:ext cx="838200" cy="4571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0" name="Picture 19" descr="auditorium ceiling graze.jpg"/>
          <p:cNvPicPr>
            <a:picLocks noChangeAspect="1"/>
          </p:cNvPicPr>
          <p:nvPr/>
        </p:nvPicPr>
        <p:blipFill>
          <a:blip r:embed="rId4"/>
          <a:srcRect l="9091" r="11445" b="17647"/>
          <a:stretch>
            <a:fillRect/>
          </a:stretch>
        </p:blipFill>
        <p:spPr>
          <a:xfrm>
            <a:off x="2209800" y="990600"/>
            <a:ext cx="6781801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uditorium linear fluorescents.jpg"/>
          <p:cNvPicPr>
            <a:picLocks noChangeAspect="1"/>
          </p:cNvPicPr>
          <p:nvPr/>
        </p:nvPicPr>
        <p:blipFill>
          <a:blip r:embed="rId3"/>
          <a:srcRect l="9870" r="10204" b="14286"/>
          <a:stretch>
            <a:fillRect/>
          </a:stretch>
        </p:blipFill>
        <p:spPr>
          <a:xfrm>
            <a:off x="2209800" y="914400"/>
            <a:ext cx="6787776" cy="4419600"/>
          </a:xfrm>
          <a:prstGeom prst="rect">
            <a:avLst/>
          </a:prstGeom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solidFill>
                  <a:schemeClr val="bg2"/>
                </a:solidFill>
                <a:latin typeface="+mn-lt"/>
              </a:rPr>
              <a:t> </a:t>
            </a:r>
            <a:r>
              <a:rPr lang="en-US" sz="2000" kern="0" dirty="0" smtClean="0">
                <a:latin typeface="+mn-lt"/>
              </a:rPr>
              <a:t>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latin typeface="+mn-lt"/>
              </a:rPr>
              <a:t>Auditorium</a:t>
            </a:r>
            <a:endParaRPr lang="en-US" sz="2000" b="1" kern="0" dirty="0">
              <a:latin typeface="+mn-lt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smtClean="0">
                <a:latin typeface="+mj-lt"/>
                <a:ea typeface="+mj-ea"/>
                <a:cs typeface="+mj-cs"/>
              </a:rPr>
              <a:t>Linear Task Lighting and Wall Wash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3" descr="Auditorium Enlarged Plan.jpg"/>
          <p:cNvPicPr>
            <a:picLocks noChangeAspect="1"/>
          </p:cNvPicPr>
          <p:nvPr/>
        </p:nvPicPr>
        <p:blipFill>
          <a:blip r:embed="rId4" cstate="print"/>
          <a:srcRect l="3555"/>
          <a:stretch>
            <a:fillRect/>
          </a:stretch>
        </p:blipFill>
        <p:spPr bwMode="auto">
          <a:xfrm>
            <a:off x="484781" y="914400"/>
            <a:ext cx="1648819" cy="2667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cxnSp>
        <p:nvCxnSpPr>
          <p:cNvPr id="17" name="Straight Arrow Connector 16"/>
          <p:cNvCxnSpPr/>
          <p:nvPr/>
        </p:nvCxnSpPr>
        <p:spPr bwMode="auto">
          <a:xfrm rot="16200000" flipH="1">
            <a:off x="723900" y="1943100"/>
            <a:ext cx="838200" cy="4571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omputer-chi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3200" y="1828800"/>
            <a:ext cx="3352800" cy="3352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Theme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524000"/>
            <a:ext cx="7543800" cy="4572000"/>
          </a:xfrm>
        </p:spPr>
        <p:txBody>
          <a:bodyPr/>
          <a:lstStyle/>
          <a:p>
            <a:r>
              <a:rPr lang="en-US" sz="2800" dirty="0" smtClean="0"/>
              <a:t>Guide visitors through the irregular shape building with light</a:t>
            </a:r>
          </a:p>
          <a:p>
            <a:r>
              <a:rPr lang="en-US" sz="2800" dirty="0" smtClean="0"/>
              <a:t>Provide a modern appearance</a:t>
            </a:r>
          </a:p>
          <a:p>
            <a:r>
              <a:rPr lang="en-US" sz="2800" dirty="0" smtClean="0"/>
              <a:t>Present this building as the “pearl” of the campus as Kean University intended</a:t>
            </a:r>
          </a:p>
          <a:p>
            <a:r>
              <a:rPr lang="en-US" sz="2800" dirty="0" smtClean="0"/>
              <a:t>Provide sufficient light levels for students</a:t>
            </a:r>
          </a:p>
          <a:p>
            <a:endParaRPr lang="en-US" sz="2400" dirty="0" smtClean="0"/>
          </a:p>
          <a:p>
            <a:endParaRPr lang="en-US" sz="2000" dirty="0" smtClean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Overall Design Goals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1524000"/>
            <a:ext cx="6629400" cy="4572000"/>
          </a:xfrm>
        </p:spPr>
        <p:txBody>
          <a:bodyPr/>
          <a:lstStyle/>
          <a:p>
            <a:pPr algn="ctr">
              <a:buNone/>
            </a:pPr>
            <a:r>
              <a:rPr lang="en-US" sz="2900" dirty="0" smtClean="0"/>
              <a:t>Outdoor Space in front of south façade</a:t>
            </a:r>
          </a:p>
          <a:p>
            <a:pPr algn="ctr">
              <a:buNone/>
            </a:pPr>
            <a:endParaRPr lang="en-US" sz="2900" dirty="0" smtClean="0"/>
          </a:p>
          <a:p>
            <a:pPr algn="ctr">
              <a:buNone/>
            </a:pPr>
            <a:r>
              <a:rPr lang="en-US" sz="2900" dirty="0" smtClean="0"/>
              <a:t>Classroom</a:t>
            </a:r>
          </a:p>
          <a:p>
            <a:pPr algn="ctr">
              <a:buNone/>
            </a:pPr>
            <a:endParaRPr lang="en-US" sz="2900" dirty="0" smtClean="0"/>
          </a:p>
          <a:p>
            <a:pPr algn="ctr">
              <a:buNone/>
            </a:pPr>
            <a:r>
              <a:rPr lang="en-US" sz="2900" dirty="0" smtClean="0"/>
              <a:t>Lower Lobby</a:t>
            </a:r>
          </a:p>
          <a:p>
            <a:pPr>
              <a:buNone/>
            </a:pPr>
            <a:endParaRPr lang="en-US" sz="2900" dirty="0" smtClean="0"/>
          </a:p>
          <a:p>
            <a:pPr algn="ctr">
              <a:buNone/>
            </a:pPr>
            <a:r>
              <a:rPr lang="en-US" sz="2900" dirty="0" smtClean="0"/>
              <a:t>Auditorium</a:t>
            </a:r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Redesign Space Choices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524000"/>
            <a:ext cx="5562600" cy="4572000"/>
          </a:xfrm>
        </p:spPr>
        <p:txBody>
          <a:bodyPr/>
          <a:lstStyle/>
          <a:p>
            <a:pPr lvl="1"/>
            <a:endParaRPr lang="en-US" sz="1600" smtClean="0"/>
          </a:p>
          <a:p>
            <a:pPr lvl="1"/>
            <a:endParaRPr lang="en-US" sz="1600" smtClean="0"/>
          </a:p>
          <a:p>
            <a:endParaRPr lang="en-US" sz="2000" smtClean="0"/>
          </a:p>
          <a:p>
            <a:endParaRPr lang="en-US" sz="2000" smtClean="0"/>
          </a:p>
          <a:p>
            <a:endParaRPr lang="en-US" sz="2000" smtClean="0"/>
          </a:p>
        </p:txBody>
      </p:sp>
      <p:pic>
        <p:nvPicPr>
          <p:cNvPr id="8196" name="Picture 4" descr="A000 Site.jpg"/>
          <p:cNvPicPr>
            <a:picLocks noChangeAspect="1"/>
          </p:cNvPicPr>
          <p:nvPr/>
        </p:nvPicPr>
        <p:blipFill>
          <a:blip r:embed="rId3"/>
          <a:srcRect l="13293" t="31111" r="29128" b="16667"/>
          <a:stretch>
            <a:fillRect/>
          </a:stretch>
        </p:blipFill>
        <p:spPr bwMode="auto">
          <a:xfrm>
            <a:off x="570446" y="838200"/>
            <a:ext cx="7659154" cy="520904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General Info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utdoor Perspective no ligh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87186"/>
            <a:ext cx="8077200" cy="4904014"/>
          </a:xfrm>
          <a:prstGeom prst="rect">
            <a:avLst/>
          </a:prstGeom>
        </p:spPr>
      </p:pic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524000"/>
            <a:ext cx="5562600" cy="4572000"/>
          </a:xfrm>
        </p:spPr>
        <p:txBody>
          <a:bodyPr/>
          <a:lstStyle/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General Info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685800" y="5334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219200" y="403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err="1" smtClean="0">
                <a:solidFill>
                  <a:srgbClr val="FF0000"/>
                </a:solidFill>
                <a:latin typeface="+mn-lt"/>
              </a:rPr>
              <a:t>Grasscrete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14" name="Straight Arrow Connector 7"/>
          <p:cNvCxnSpPr>
            <a:cxnSpLocks noChangeShapeType="1"/>
          </p:cNvCxnSpPr>
          <p:nvPr/>
        </p:nvCxnSpPr>
        <p:spPr bwMode="auto">
          <a:xfrm>
            <a:off x="2743200" y="4267200"/>
            <a:ext cx="1524000" cy="1588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5" name="Straight Arrow Connector 7"/>
          <p:cNvCxnSpPr>
            <a:cxnSpLocks noChangeShapeType="1"/>
          </p:cNvCxnSpPr>
          <p:nvPr/>
        </p:nvCxnSpPr>
        <p:spPr bwMode="auto">
          <a:xfrm rot="10800000" flipV="1">
            <a:off x="5410200" y="4800600"/>
            <a:ext cx="1219200" cy="3048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705600" y="4495800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Concrete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pic>
        <p:nvPicPr>
          <p:cNvPr id="23" name="Picture 22" descr="Grasscrete 2.jpg"/>
          <p:cNvPicPr>
            <a:picLocks noChangeAspect="1"/>
          </p:cNvPicPr>
          <p:nvPr/>
        </p:nvPicPr>
        <p:blipFill>
          <a:blip r:embed="rId4"/>
          <a:srcRect l="12903" t="34409" r="35484"/>
          <a:stretch>
            <a:fillRect/>
          </a:stretch>
        </p:blipFill>
        <p:spPr>
          <a:xfrm>
            <a:off x="1295400" y="4480321"/>
            <a:ext cx="1295400" cy="1234679"/>
          </a:xfrm>
          <a:prstGeom prst="rect">
            <a:avLst/>
          </a:prstGeom>
        </p:spPr>
      </p:pic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6019800" y="3962400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err="1" smtClean="0">
                <a:solidFill>
                  <a:srgbClr val="FF0000"/>
                </a:solidFill>
                <a:latin typeface="+mn-lt"/>
              </a:rPr>
              <a:t>Curtainwall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26" name="Straight Arrow Connector 7"/>
          <p:cNvCxnSpPr>
            <a:cxnSpLocks noChangeShapeType="1"/>
          </p:cNvCxnSpPr>
          <p:nvPr/>
        </p:nvCxnSpPr>
        <p:spPr bwMode="auto">
          <a:xfrm rot="16200000" flipV="1">
            <a:off x="5524500" y="3467100"/>
            <a:ext cx="685800" cy="4572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29" name="Rectangle 3"/>
          <p:cNvSpPr txBox="1">
            <a:spLocks noChangeArrowheads="1"/>
          </p:cNvSpPr>
          <p:nvPr/>
        </p:nvSpPr>
        <p:spPr bwMode="auto">
          <a:xfrm>
            <a:off x="6781800" y="914400"/>
            <a:ext cx="2819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Brick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  <p:cxnSp>
        <p:nvCxnSpPr>
          <p:cNvPr id="30" name="Straight Arrow Connector 7"/>
          <p:cNvCxnSpPr>
            <a:cxnSpLocks noChangeShapeType="1"/>
          </p:cNvCxnSpPr>
          <p:nvPr/>
        </p:nvCxnSpPr>
        <p:spPr bwMode="auto">
          <a:xfrm rot="5400000">
            <a:off x="6057900" y="2019300"/>
            <a:ext cx="1828800" cy="3810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2" name="Straight Arrow Connector 7"/>
          <p:cNvCxnSpPr>
            <a:cxnSpLocks noChangeShapeType="1"/>
          </p:cNvCxnSpPr>
          <p:nvPr/>
        </p:nvCxnSpPr>
        <p:spPr bwMode="auto">
          <a:xfrm rot="16200000" flipV="1">
            <a:off x="5372100" y="3314700"/>
            <a:ext cx="1219200" cy="2286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35" name="Straight Arrow Connector 7"/>
          <p:cNvCxnSpPr>
            <a:cxnSpLocks noChangeShapeType="1"/>
          </p:cNvCxnSpPr>
          <p:nvPr/>
        </p:nvCxnSpPr>
        <p:spPr bwMode="auto">
          <a:xfrm>
            <a:off x="1981200" y="2286000"/>
            <a:ext cx="1295400" cy="1066800"/>
          </a:xfrm>
          <a:prstGeom prst="straightConnector1">
            <a:avLst/>
          </a:prstGeom>
          <a:noFill/>
          <a:ln w="317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457200" y="1524000"/>
            <a:ext cx="205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Composite </a:t>
            </a: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kern="0" dirty="0" smtClean="0">
                <a:solidFill>
                  <a:srgbClr val="FF0000"/>
                </a:solidFill>
                <a:latin typeface="+mn-lt"/>
              </a:rPr>
              <a:t>Metal Panel</a:t>
            </a:r>
            <a:endParaRPr lang="en-US" sz="2000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85800" y="4953000"/>
            <a:ext cx="8991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SzPct val="65000"/>
              <a:defRPr/>
            </a:pPr>
            <a:endParaRPr lang="en-US" sz="2200" kern="0" dirty="0">
              <a:solidFill>
                <a:schemeClr val="bg2"/>
              </a:solidFill>
              <a:latin typeface="Aharoni" pitchFamily="2" charset="-79"/>
              <a:cs typeface="Aharoni" pitchFamily="2" charset="-79"/>
            </a:endParaRPr>
          </a:p>
          <a:p>
            <a:pPr marL="742950" lvl="1" indent="-285750">
              <a:spcBef>
                <a:spcPct val="20000"/>
              </a:spcBef>
              <a:buSzPct val="65000"/>
              <a:buFont typeface="Monotype Sorts" pitchFamily="2" charset="2"/>
              <a:buChar char="m"/>
              <a:defRPr/>
            </a:pPr>
            <a:endParaRPr lang="en-US" sz="16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buFontTx/>
              <a:buChar char="¤"/>
              <a:defRPr/>
            </a:pPr>
            <a:endParaRPr lang="en-US" sz="200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SzPct val="90000"/>
              <a:defRPr/>
            </a:pPr>
            <a:r>
              <a:rPr lang="en-US" sz="2000" b="1" kern="0" dirty="0" smtClean="0">
                <a:latin typeface="+mn-lt"/>
              </a:rPr>
              <a:t>Outdoor Space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Classroom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Lower Lobby</a:t>
            </a:r>
            <a:r>
              <a:rPr lang="en-US" sz="2000" kern="0" dirty="0" smtClean="0">
                <a:latin typeface="+mn-lt"/>
              </a:rPr>
              <a:t>     </a:t>
            </a:r>
            <a:r>
              <a:rPr lang="en-US" sz="2000" b="1" kern="0" dirty="0" smtClean="0">
                <a:solidFill>
                  <a:schemeClr val="bg2"/>
                </a:solidFill>
                <a:latin typeface="+mn-lt"/>
              </a:rPr>
              <a:t>Auditorium</a:t>
            </a:r>
            <a:endParaRPr lang="en-US" sz="2000" b="1" kern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Design Goals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52400" y="1524000"/>
            <a:ext cx="7543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Provide a modern appearance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 this building as the “pearl” of the campus as Kean University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intended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r>
              <a:rPr lang="en-US" sz="2800" kern="0" dirty="0" smtClean="0">
                <a:latin typeface="+mn-lt"/>
              </a:rPr>
              <a:t>Bring out depth of portico for dramatic effect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Fixtures glowing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 night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90000"/>
              <a:buFontTx/>
              <a:buChar char="¤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99"/>
      </a:dk1>
      <a:lt1>
        <a:srgbClr val="FFFFFF"/>
      </a:lt1>
      <a:dk2>
        <a:srgbClr val="000000"/>
      </a:dk2>
      <a:lt2>
        <a:srgbClr val="0099FF"/>
      </a:lt2>
      <a:accent1>
        <a:srgbClr val="0099CC"/>
      </a:accent1>
      <a:accent2>
        <a:srgbClr val="0066FF"/>
      </a:accent2>
      <a:accent3>
        <a:srgbClr val="AAAAAA"/>
      </a:accent3>
      <a:accent4>
        <a:srgbClr val="DADADA"/>
      </a:accent4>
      <a:accent5>
        <a:srgbClr val="AACAE2"/>
      </a:accent5>
      <a:accent6>
        <a:srgbClr val="005CE7"/>
      </a:accent6>
      <a:hlink>
        <a:srgbClr val="3399FF"/>
      </a:hlink>
      <a:folHlink>
        <a:srgbClr val="CCECFF"/>
      </a:folHlink>
    </a:clrScheme>
    <a:fontScheme name="Default Design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3923</TotalTime>
  <Words>2503</Words>
  <Application>Microsoft PowerPoint</Application>
  <PresentationFormat>On-screen Show (4:3)</PresentationFormat>
  <Paragraphs>914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Lucida Sans</vt:lpstr>
      <vt:lpstr>Times New Roman</vt:lpstr>
      <vt:lpstr>Monotype Sorts</vt:lpstr>
      <vt:lpstr>Aharoni</vt:lpstr>
      <vt:lpstr>Calibri</vt:lpstr>
      <vt:lpstr>Wingdings</vt:lpstr>
      <vt:lpstr>Default Design</vt:lpstr>
      <vt:lpstr>New Jersey Center for Science, Technology, and Mathematics Education</vt:lpstr>
      <vt:lpstr>Building Information</vt:lpstr>
      <vt:lpstr>Uses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>Creative Minds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P. Mulhern</dc:creator>
  <cp:lastModifiedBy>JPM5006</cp:lastModifiedBy>
  <cp:revision>327</cp:revision>
  <dcterms:created xsi:type="dcterms:W3CDTF">2000-03-22T17:13:31Z</dcterms:created>
  <dcterms:modified xsi:type="dcterms:W3CDTF">2008-12-10T15:53:08Z</dcterms:modified>
</cp:coreProperties>
</file>